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73" r:id="rId2"/>
    <p:sldId id="432" r:id="rId3"/>
    <p:sldId id="441" r:id="rId4"/>
    <p:sldId id="436" r:id="rId5"/>
    <p:sldId id="438" r:id="rId6"/>
    <p:sldId id="439" r:id="rId7"/>
    <p:sldId id="440" r:id="rId8"/>
    <p:sldId id="468" r:id="rId9"/>
    <p:sldId id="442" r:id="rId10"/>
    <p:sldId id="444" r:id="rId11"/>
    <p:sldId id="464" r:id="rId12"/>
    <p:sldId id="466" r:id="rId13"/>
    <p:sldId id="467" r:id="rId14"/>
    <p:sldId id="448" r:id="rId15"/>
    <p:sldId id="451" r:id="rId16"/>
    <p:sldId id="453" r:id="rId17"/>
    <p:sldId id="457" r:id="rId18"/>
    <p:sldId id="446" r:id="rId19"/>
    <p:sldId id="461" r:id="rId20"/>
    <p:sldId id="462" r:id="rId21"/>
    <p:sldId id="430" r:id="rId22"/>
  </p:sldIdLst>
  <p:sldSz cx="12192000" cy="6858000"/>
  <p:notesSz cx="6724650" cy="97742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Gunnes" initials="NG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77"/>
    <a:srgbClr val="004A93"/>
    <a:srgbClr val="AFCA0B"/>
    <a:srgbClr val="004A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2" autoAdjust="0"/>
    <p:restoredTop sz="98894" autoAdjust="0"/>
  </p:normalViewPr>
  <p:slideViewPr>
    <p:cSldViewPr snapToGrid="0">
      <p:cViewPr varScale="1">
        <p:scale>
          <a:sx n="159" d="100"/>
          <a:sy n="159" d="100"/>
        </p:scale>
        <p:origin x="2538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3" d="100"/>
          <a:sy n="123" d="100"/>
        </p:scale>
        <p:origin x="76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4E7D081D-00C4-4F27-9FB7-56F92581F7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BACA8F7-0286-4A69-9296-22043389E7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7D19B-ABB8-405D-A632-EBD6DB666D36}" type="datetimeFigureOut">
              <a:rPr lang="nb-NO" smtClean="0"/>
              <a:t>27.10.2021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6CA398D-6E38-4B3E-8448-CD13E404EC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F9B3648-8466-4A18-B775-5927BEB2BA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817C7-0CD1-4AB6-A161-706ECA8E8A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9214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AAF9F-1699-E943-ACCE-9682E6851D55}" type="datetimeFigureOut">
              <a:rPr lang="nb-NO" smtClean="0"/>
              <a:t>27.10.2021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9F8C22-4B7E-C849-A7FA-08599E78BF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1688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3FF05FE-4686-4401-8435-3184D20E8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10/28/2021</a:t>
            </a: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DE55D9E-DCCB-4C6A-B993-B4E34064E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5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D73E658-A926-4C2C-98EE-AB70A1D0C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CFA45D2A-9AD5-4FA0-8B4D-3F277D660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4348607" cy="1194380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986C8ECE-38F8-4390-AC09-623FD14A3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6" y="2978331"/>
            <a:ext cx="4348606" cy="137742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CD529F53-5CF9-4D77-8899-65700A0566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1" y="1"/>
            <a:ext cx="6095999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1855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5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3032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loverskrif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5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AA9C0BB-5039-4A1C-947B-6743E2CBA5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E30C9680-88E9-452A-BB51-C51AB99C3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3484A42-984E-4758-86EA-2B21CC09A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03852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5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6593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5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3B4D85B6-5136-43C2-BCCA-FFE6137618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CFEB4D9-AD72-4B60-95EB-31621B6E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D57DF29E-3BF1-4C83-88E7-8D3E0A617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12339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5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3167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5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3113684-BC8C-4B54-B1C4-2C234332B8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BE7DA01-5E20-41BD-826E-7F328002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A34D5D0D-229E-4AF7-928B-37C41B666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00006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5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0886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5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C4F0BCF0-D77D-4BAC-ACC6-E58E2771C8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BA8BB17A-3886-437E-B029-FA39EB4CD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FD7AEDA9-25F3-4EBC-AEFD-6D675442C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49582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5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5365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5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E431200A-E5F1-4F37-8164-2FFA693ECB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D5AB19BB-2DBF-4D3A-8459-E3D69AC64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75FB2E99-4EC2-4268-AB1B-CDAADA5B0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3817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5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4644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5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2119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5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30BD98DE-0FE7-4EE7-BD09-E062E3DFF2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B23F4A9D-4298-4A99-BC78-A135ACB9E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55F2F4FF-176B-4A6C-93AD-E9D9F50C6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4889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5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9416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5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9F6BAA13-0830-4EAC-B836-D5C1707063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D51A3243-C799-46F9-AD23-9C216B888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27A667A7-0101-4FE5-B036-E06942A90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378258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5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B7FA2FC1-303A-41AE-893E-D166CE771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023F59A7-2729-4B8A-AAF9-7793D2677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41881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5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8672E4AF-E70B-4478-86F5-CE8AE7E854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E4FBBD37-7F67-4259-B493-0B636DB82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95BA5566-A5E0-4321-B599-BEB03BF1E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213158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5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70DA433E-E19E-4759-8678-A4A2C1FDE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0C9783D8-1EF3-4B37-9ED6-215985DC0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7537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9206446-CB37-4722-8983-CA4F998594A1}"/>
              </a:ext>
            </a:extLst>
          </p:cNvPr>
          <p:cNvSpPr/>
          <p:nvPr userDrawn="1"/>
        </p:nvSpPr>
        <p:spPr>
          <a:xfrm>
            <a:off x="0" y="0"/>
            <a:ext cx="12192000" cy="5939246"/>
          </a:xfrm>
          <a:prstGeom prst="rect">
            <a:avLst/>
          </a:prstGeom>
          <a:solidFill>
            <a:srgbClr val="004A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10/28/2021</a:t>
            </a:r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5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B49A3FFB-6076-1A41-984A-4C785448D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CD73630F-A3D6-904E-99E5-08307F87D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88934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9206446-CB37-4722-8983-CA4F998594A1}"/>
              </a:ext>
            </a:extLst>
          </p:cNvPr>
          <p:cNvSpPr/>
          <p:nvPr userDrawn="1"/>
        </p:nvSpPr>
        <p:spPr>
          <a:xfrm>
            <a:off x="0" y="0"/>
            <a:ext cx="12192000" cy="5939246"/>
          </a:xfrm>
          <a:prstGeom prst="rect">
            <a:avLst/>
          </a:prstGeom>
          <a:solidFill>
            <a:srgbClr val="00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10/28/2021</a:t>
            </a:r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5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4431F304-E76D-3146-964B-14DFE1E9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4661CA4A-8E0E-8C49-BC3E-1A4B3C985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48472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10/28/2021</a:t>
            </a:r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5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0B3AA98A-AB8C-42AF-A30A-D209CA99F1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930537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979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072502-4E4A-449F-AA2C-76A83E5B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68B7CF3-00A0-472B-8D13-4F9BD41166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C8E5455-3D59-4FA3-A1BA-DEA033D3E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10/28/2021</a:t>
            </a:r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5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7478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2FC42E7-C7B6-4BB1-8678-1916449E1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8FC5351-58AB-4694-B2C5-C21BBC385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10/28/2021</a:t>
            </a:r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D0D3338-C838-4294-B690-189DBEA7A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5</a:t>
            </a:r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A64C9D0-EBD5-4D33-BD7B-CCF2F5E15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7932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03B7481-3688-4B04-B67E-23B7FD9FE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10/28/2021</a:t>
            </a:r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F73DD26-4037-4A18-A05E-AA134B9DA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5</a:t>
            </a:r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496E061-70AD-45E6-B695-FC98F9148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027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8D2398-FC0D-4E0C-B5AD-8C2E8FAF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8449673-CC7C-4DA6-A417-52E1BA9E8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5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A87EF4F6-FD80-4958-8E24-E370421914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3554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3F13CE7-7E72-49FD-9179-672195AA8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1C6E529-3426-4CD8-8DE8-704A00260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6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905DCFF-9452-43CA-A8F2-63B746EF63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0593" y="6292742"/>
            <a:ext cx="1200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4A93"/>
                </a:solidFill>
              </a:defRPr>
            </a:lvl1pPr>
          </a:lstStyle>
          <a:p>
            <a:r>
              <a:rPr lang="en-US" smtClean="0"/>
              <a:t>10/28/2021</a:t>
            </a: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2F726A0-91AD-490D-8F7E-2F883D0BDC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23500" y="6292742"/>
            <a:ext cx="6208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Fall 2021 - Lecture 5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6EDB195-5C8F-492E-BE84-4A9C1B3F7A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74303" y="6292742"/>
            <a:ext cx="8590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4A93"/>
                </a:solidFill>
              </a:defRPr>
            </a:lvl1pPr>
          </a:lstStyle>
          <a:p>
            <a:fld id="{06668B70-52D5-4929-987C-994778F03EBF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7BE4884A-7C66-4471-9DC2-28A0785C029A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486" y="6256460"/>
            <a:ext cx="474315" cy="416546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62334063-BE89-470A-9647-0823B610892C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35" y="6293084"/>
            <a:ext cx="163343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5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71" r:id="rId4"/>
    <p:sldLayoutId id="2147483672" r:id="rId5"/>
    <p:sldLayoutId id="2147483670" r:id="rId6"/>
    <p:sldLayoutId id="2147483654" r:id="rId7"/>
    <p:sldLayoutId id="2147483655" r:id="rId8"/>
    <p:sldLayoutId id="2147483651" r:id="rId9"/>
    <p:sldLayoutId id="2147483674" r:id="rId10"/>
    <p:sldLayoutId id="2147483660" r:id="rId11"/>
    <p:sldLayoutId id="2147483675" r:id="rId12"/>
    <p:sldLayoutId id="2147483661" r:id="rId13"/>
    <p:sldLayoutId id="2147483676" r:id="rId14"/>
    <p:sldLayoutId id="2147483673" r:id="rId15"/>
    <p:sldLayoutId id="2147483677" r:id="rId16"/>
    <p:sldLayoutId id="2147483664" r:id="rId17"/>
    <p:sldLayoutId id="2147483678" r:id="rId18"/>
    <p:sldLayoutId id="2147483665" r:id="rId19"/>
    <p:sldLayoutId id="2147483679" r:id="rId20"/>
    <p:sldLayoutId id="2147483666" r:id="rId21"/>
    <p:sldLayoutId id="2147483680" r:id="rId22"/>
    <p:sldLayoutId id="2147483667" r:id="rId23"/>
    <p:sldLayoutId id="2147483681" r:id="rId24"/>
    <p:sldLayoutId id="2147483668" r:id="rId25"/>
    <p:sldLayoutId id="2147483682" r:id="rId2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4A93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smtClean="0"/>
              <a:t>Binomial Distribution</a:t>
            </a:r>
            <a:endParaRPr lang="en-US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Nina Gunnes</a:t>
            </a:r>
          </a:p>
          <a:p>
            <a:pPr marL="0" indent="0">
              <a:buNone/>
            </a:pPr>
            <a:r>
              <a:rPr lang="en-US" dirty="0" smtClean="0"/>
              <a:t>October </a:t>
            </a:r>
            <a:r>
              <a:rPr lang="en-US" dirty="0" smtClean="0"/>
              <a:t>28, 2021</a:t>
            </a:r>
            <a:endParaRPr lang="en-US" dirty="0"/>
          </a:p>
        </p:txBody>
      </p:sp>
      <p:pic>
        <p:nvPicPr>
          <p:cNvPr id="5" name="Plassholder for bilde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" b="1463"/>
          <a:stretch>
            <a:fillRect/>
          </a:stretch>
        </p:blipFill>
        <p:spPr/>
      </p:pic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5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</a:t>
            </a:fld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10/28/2021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9522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 testing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Drawing conclusions from data subject to random </a:t>
                </a:r>
                <a:r>
                  <a:rPr lang="en-US" dirty="0" smtClean="0"/>
                  <a:t>variation</a:t>
                </a:r>
              </a:p>
              <a:p>
                <a:r>
                  <a:rPr lang="en-US" dirty="0" smtClean="0"/>
                  <a:t>Evaluating an intervention, comparing treatments, etc.</a:t>
                </a:r>
              </a:p>
              <a:p>
                <a:pPr lvl="1"/>
                <a:r>
                  <a:rPr lang="en-US" dirty="0"/>
                  <a:t>Is the observed result indicating an effect (or difference)?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Is </a:t>
                </a:r>
                <a:r>
                  <a:rPr lang="en-US" dirty="0"/>
                  <a:t>the observed result </a:t>
                </a:r>
                <a:r>
                  <a:rPr lang="en-US" dirty="0" smtClean="0"/>
                  <a:t>merely </a:t>
                </a:r>
                <a:r>
                  <a:rPr lang="en-US" dirty="0"/>
                  <a:t>an act of chance?</a:t>
                </a:r>
              </a:p>
              <a:p>
                <a:r>
                  <a:rPr lang="en-US" dirty="0" smtClean="0"/>
                  <a:t>Defining a null hypothesis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  <a:r>
                  <a:rPr lang="en-US" dirty="0" smtClean="0"/>
                  <a:t>no effect (or no difference)</a:t>
                </a:r>
                <a:endParaRPr lang="en-US" dirty="0"/>
              </a:p>
              <a:p>
                <a:r>
                  <a:rPr lang="en-US" dirty="0"/>
                  <a:t>Defining an alternative </a:t>
                </a:r>
                <a:r>
                  <a:rPr lang="en-US" dirty="0" smtClean="0"/>
                  <a:t>hypothesis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: effect (or difference) – possibly in a specific </a:t>
                </a:r>
                <a:r>
                  <a:rPr lang="en-US" dirty="0" smtClean="0"/>
                  <a:t>direction</a:t>
                </a:r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 b="-1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5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10</a:t>
            </a:fld>
            <a:endParaRPr lang="nb-NO"/>
          </a:p>
        </p:txBody>
      </p:sp>
      <p:sp>
        <p:nvSpPr>
          <p:cNvPr id="9" name="TekstSylinder 8"/>
          <p:cNvSpPr txBox="1"/>
          <p:nvPr/>
        </p:nvSpPr>
        <p:spPr>
          <a:xfrm>
            <a:off x="8820000" y="3420000"/>
            <a:ext cx="2520000" cy="144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 smtClean="0"/>
              <a:t>Yeah, yeah, but is the new</a:t>
            </a:r>
          </a:p>
          <a:p>
            <a:pPr algn="ctr"/>
            <a:r>
              <a:rPr lang="en-US" sz="1200" dirty="0" smtClean="0"/>
              <a:t>treatment better than</a:t>
            </a:r>
          </a:p>
          <a:p>
            <a:pPr algn="ctr"/>
            <a:r>
              <a:rPr lang="en-US" sz="1200" dirty="0" smtClean="0"/>
              <a:t>the old one or </a:t>
            </a:r>
            <a:r>
              <a:rPr lang="en-US" sz="1200" smtClean="0"/>
              <a:t>not?!</a:t>
            </a:r>
            <a:endParaRPr lang="en-US" sz="1200" dirty="0" smtClean="0"/>
          </a:p>
        </p:txBody>
      </p:sp>
      <p:sp>
        <p:nvSpPr>
          <p:cNvPr id="10" name="TekstSylinder 9"/>
          <p:cNvSpPr txBox="1"/>
          <p:nvPr/>
        </p:nvSpPr>
        <p:spPr>
          <a:xfrm>
            <a:off x="6840000" y="360000"/>
            <a:ext cx="3240000" cy="108000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b="0" dirty="0" smtClean="0"/>
              <a:t>Hypotheses blah, blah, blah …,</a:t>
            </a:r>
          </a:p>
          <a:p>
            <a:pPr algn="ctr"/>
            <a:r>
              <a:rPr lang="en-US" sz="1200" b="0" dirty="0" smtClean="0"/>
              <a:t>significance level blah, blah, blah …</a:t>
            </a:r>
          </a:p>
        </p:txBody>
      </p:sp>
      <p:sp>
        <p:nvSpPr>
          <p:cNvPr id="13" name="Bildeforklaring formet som en ellipse 12"/>
          <p:cNvSpPr/>
          <p:nvPr/>
        </p:nvSpPr>
        <p:spPr>
          <a:xfrm>
            <a:off x="6840000" y="360000"/>
            <a:ext cx="3240000" cy="1080000"/>
          </a:xfrm>
          <a:prstGeom prst="wedgeEllipseCallou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Bildeforklaring formet som en sky 13"/>
          <p:cNvSpPr/>
          <p:nvPr/>
        </p:nvSpPr>
        <p:spPr>
          <a:xfrm>
            <a:off x="8820000" y="3420000"/>
            <a:ext cx="2520000" cy="1440000"/>
          </a:xfrm>
          <a:prstGeom prst="cloudCallout">
            <a:avLst/>
          </a:prstGeom>
          <a:noFill/>
          <a:ln w="25400">
            <a:solidFill>
              <a:schemeClr val="tx1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815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 testing,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Different alternative hypotheses for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one-sided</a:t>
                </a:r>
                <a:r>
                  <a:rPr lang="en-US" dirty="0" smtClean="0"/>
                  <a:t> and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two-sided</a:t>
                </a:r>
                <a:r>
                  <a:rPr lang="en-US" dirty="0" smtClean="0"/>
                  <a:t> tests</a:t>
                </a:r>
              </a:p>
              <a:p>
                <a:pPr lvl="1"/>
                <a:r>
                  <a:rPr lang="en-US" dirty="0" smtClean="0"/>
                  <a:t>One-sided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: one treatment more (less) efficacious than the other</a:t>
                </a:r>
              </a:p>
              <a:p>
                <a:pPr lvl="1"/>
                <a:r>
                  <a:rPr lang="en-US" dirty="0" smtClean="0"/>
                  <a:t>Two-sided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: one treatment either </a:t>
                </a:r>
                <a:r>
                  <a:rPr lang="en-US" i="1" dirty="0" smtClean="0"/>
                  <a:t>more</a:t>
                </a:r>
                <a:r>
                  <a:rPr lang="en-US" dirty="0" smtClean="0"/>
                  <a:t> or </a:t>
                </a:r>
                <a:r>
                  <a:rPr lang="en-US" i="1" dirty="0" smtClean="0"/>
                  <a:t>less</a:t>
                </a:r>
                <a:r>
                  <a:rPr lang="en-US" dirty="0" smtClean="0"/>
                  <a:t> efficacious than the other</a:t>
                </a:r>
              </a:p>
              <a:p>
                <a:r>
                  <a:rPr lang="en-US" dirty="0"/>
                  <a:t>Direction of any potential difference usually not known in </a:t>
                </a:r>
                <a:r>
                  <a:rPr lang="en-US" dirty="0" smtClean="0"/>
                  <a:t>advance</a:t>
                </a:r>
              </a:p>
              <a:p>
                <a:pPr lvl="1"/>
                <a:r>
                  <a:rPr lang="en-US" dirty="0" smtClean="0"/>
                  <a:t>Two-sided test most common in practice</a:t>
                </a:r>
              </a:p>
              <a:p>
                <a:r>
                  <a:rPr lang="en-US" dirty="0" smtClean="0"/>
                  <a:t>Two </a:t>
                </a:r>
                <a:r>
                  <a:rPr lang="en-US" dirty="0"/>
                  <a:t>types of possible </a:t>
                </a:r>
                <a:r>
                  <a:rPr lang="en-US" dirty="0" smtClean="0"/>
                  <a:t>errors</a:t>
                </a:r>
              </a:p>
              <a:p>
                <a:pPr lvl="1"/>
                <a:r>
                  <a:rPr lang="en-US" dirty="0"/>
                  <a:t>Type I error</a:t>
                </a:r>
                <a:r>
                  <a:rPr lang="en-US" dirty="0" smtClean="0"/>
                  <a:t>: erroneously </a:t>
                </a:r>
                <a:r>
                  <a:rPr lang="en-US" dirty="0">
                    <a:solidFill>
                      <a:srgbClr val="FF0000"/>
                    </a:solidFill>
                  </a:rPr>
                  <a:t>rejecting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when it is in fact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true</a:t>
                </a:r>
              </a:p>
              <a:p>
                <a:pPr lvl="1"/>
                <a:r>
                  <a:rPr lang="en-US" dirty="0"/>
                  <a:t>Type II error: erroneously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accepting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when it is in fact </a:t>
                </a:r>
                <a:r>
                  <a:rPr lang="en-US" dirty="0">
                    <a:solidFill>
                      <a:srgbClr val="FF0000"/>
                    </a:solidFill>
                  </a:rPr>
                  <a:t>false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5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11</a:t>
            </a:fld>
            <a:endParaRPr 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830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 testing,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Significance level expressing necessary </a:t>
                </a:r>
                <a:r>
                  <a:rPr lang="en-US" dirty="0"/>
                  <a:t>certainty of the conclusion</a:t>
                </a:r>
              </a:p>
              <a:p>
                <a:pPr lvl="1"/>
                <a:r>
                  <a:rPr lang="en-US" dirty="0"/>
                  <a:t>Denoted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Equal to the probability of making a type I error</a:t>
                </a:r>
                <a:endParaRPr lang="en-US" dirty="0"/>
              </a:p>
              <a:p>
                <a:pPr lvl="1"/>
                <a:r>
                  <a:rPr lang="en-US" dirty="0"/>
                  <a:t>Serious consequences of rejecting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  <a:r>
                  <a:rPr lang="en-US" dirty="0" smtClean="0"/>
                  <a:t>choosing a low </a:t>
                </a:r>
                <a:r>
                  <a:rPr lang="en-US" dirty="0"/>
                  <a:t>value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dirty="0"/>
                  <a:t> (e.g., 1%)</a:t>
                </a:r>
              </a:p>
              <a:p>
                <a:pPr lvl="1"/>
                <a:r>
                  <a:rPr lang="en-US" dirty="0"/>
                  <a:t>No serious consequences of rejecting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  <a:r>
                  <a:rPr lang="en-US" dirty="0" smtClean="0"/>
                  <a:t>choosing a high </a:t>
                </a:r>
                <a:r>
                  <a:rPr lang="en-US" dirty="0"/>
                  <a:t>value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dirty="0"/>
                  <a:t> (e.g., 5</a:t>
                </a:r>
                <a:r>
                  <a:rPr lang="en-US" dirty="0" smtClean="0"/>
                  <a:t>%)</a:t>
                </a:r>
                <a:endParaRPr lang="en-US" dirty="0"/>
              </a:p>
              <a:p>
                <a:r>
                  <a:rPr lang="en-US" dirty="0" smtClean="0"/>
                  <a:t>Calculating </a:t>
                </a:r>
                <a:r>
                  <a:rPr lang="en-US" dirty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significance probability</a:t>
                </a:r>
                <a:r>
                  <a:rPr lang="en-US" dirty="0"/>
                  <a:t>, or </a:t>
                </a:r>
                <a:r>
                  <a:rPr lang="en-US" i="1" dirty="0">
                    <a:solidFill>
                      <a:srgbClr val="FF0000"/>
                    </a:solidFill>
                  </a:rPr>
                  <a:t>p</a:t>
                </a:r>
                <a:r>
                  <a:rPr lang="en-US" dirty="0">
                    <a:solidFill>
                      <a:srgbClr val="FF0000"/>
                    </a:solidFill>
                  </a:rPr>
                  <a:t> value</a:t>
                </a:r>
                <a:r>
                  <a:rPr lang="en-US" dirty="0"/>
                  <a:t>, of a test </a:t>
                </a:r>
                <a:r>
                  <a:rPr lang="en-US" dirty="0" smtClean="0"/>
                  <a:t>statistic</a:t>
                </a:r>
              </a:p>
              <a:p>
                <a:pPr lvl="1"/>
                <a:r>
                  <a:rPr lang="en-US" dirty="0"/>
                  <a:t>Probability of </a:t>
                </a:r>
                <a:r>
                  <a:rPr lang="en-US" dirty="0" smtClean="0"/>
                  <a:t>values at least as extreme as the observed value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nb-NO" b="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 (whether one-sided or two-sided) determining what is deemed extreme</a:t>
                </a:r>
                <a:endParaRPr lang="en-US" dirty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 r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5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12</a:t>
            </a:fld>
            <a:endParaRPr 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836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 testing,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Comparing the </a:t>
                </a:r>
                <a:r>
                  <a:rPr lang="en-US" i="1" dirty="0"/>
                  <a:t>p</a:t>
                </a:r>
                <a:r>
                  <a:rPr lang="en-US" dirty="0"/>
                  <a:t> value to the significance </a:t>
                </a:r>
                <a:r>
                  <a:rPr lang="en-US" dirty="0" smtClean="0"/>
                  <a:t>level</a:t>
                </a:r>
              </a:p>
              <a:p>
                <a:r>
                  <a:rPr lang="en-US" dirty="0"/>
                  <a:t>Small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value 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/>
                  <a:t>Observed result not consistent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Rejecting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in favor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 (that is, accepting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/>
                  <a:t>Large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value 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  <a:p>
                <a:pPr lvl="1">
                  <a:buClr>
                    <a:schemeClr val="tx1"/>
                  </a:buClr>
                </a:pPr>
                <a:r>
                  <a:rPr lang="en-US" dirty="0">
                    <a:solidFill>
                      <a:srgbClr val="FF0000"/>
                    </a:solidFill>
                  </a:rPr>
                  <a:t>Failing to reject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– NOT(!) the same as proving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is true</a:t>
                </a:r>
                <a:endParaRPr lang="en-US" dirty="0" smtClean="0"/>
              </a:p>
              <a:p>
                <a:r>
                  <a:rPr lang="en-US" dirty="0" smtClean="0"/>
                  <a:t>Ideally, choosing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dirty="0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nb-NO" b="0" i="1" dirty="0" smtClean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,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dirty="0"/>
                  <a:t> before </a:t>
                </a:r>
                <a:r>
                  <a:rPr lang="en-US" dirty="0" smtClean="0"/>
                  <a:t>the study outcome is known</a:t>
                </a:r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5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13</a:t>
            </a:fld>
            <a:endParaRPr 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884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Migraine (Aalen et al., 2006)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Testing a new medication to treat migraine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: traditional medication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 smtClean="0"/>
                  <a:t>: new medication</a:t>
                </a:r>
              </a:p>
              <a:p>
                <a:r>
                  <a:rPr lang="en-US" dirty="0" smtClean="0"/>
                  <a:t>Randomized double-blind crossover study</a:t>
                </a:r>
              </a:p>
              <a:p>
                <a:pPr lvl="1"/>
                <a:r>
                  <a:rPr lang="en-US" dirty="0" smtClean="0"/>
                  <a:t>One month of treatment with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 and one month of treatment with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𝑁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Neither patient nor physician knowing which medication is taken when</a:t>
                </a:r>
              </a:p>
              <a:p>
                <a:r>
                  <a:rPr lang="en-US" dirty="0" smtClean="0"/>
                  <a:t>When is the patient least affected by migraine?</a:t>
                </a:r>
              </a:p>
              <a:p>
                <a:pPr lvl="1"/>
                <a:r>
                  <a:rPr lang="en-US" dirty="0" smtClean="0"/>
                  <a:t>Month corresponding to treatment with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5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14</a:t>
            </a:fld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8460000" y="2520000"/>
            <a:ext cx="23400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https://pxhere.com/en/photo/1448737</a:t>
            </a:r>
            <a:endParaRPr lang="en-US" sz="800" b="0" dirty="0" smtClean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8" b="1129"/>
          <a:stretch/>
        </p:blipFill>
        <p:spPr>
          <a:xfrm>
            <a:off x="8460000" y="1080000"/>
            <a:ext cx="2340000" cy="1440000"/>
          </a:xfrm>
          <a:prstGeom prst="rect">
            <a:avLst/>
          </a:prstGeom>
        </p:spPr>
      </p:pic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017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Migraine (Aalen et al., 2006),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Eight patients included in a hypothetical study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: number of patients preferring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 smtClean="0"/>
                  <a:t> over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𝑇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 binomially distributed with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𝑛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=8</m:t>
                    </m:r>
                  </m:oMath>
                </a14:m>
                <a:r>
                  <a:rPr lang="en-US" dirty="0" smtClean="0"/>
                  <a:t> trials and unknown probability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𝑝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Seven out of the eight patients most comfortable with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𝑁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Indication of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 smtClean="0"/>
                  <a:t> being the best medication or just a coincidence?</a:t>
                </a:r>
              </a:p>
              <a:p>
                <a:r>
                  <a:rPr lang="en-US" dirty="0" smtClean="0"/>
                  <a:t>Defining the hypotheses for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one-sided</a:t>
                </a:r>
                <a:r>
                  <a:rPr lang="en-US" dirty="0" smtClean="0"/>
                  <a:t> test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nb-NO" b="0" i="1" dirty="0" smtClean="0">
                        <a:latin typeface="Cambria Math"/>
                      </a:rPr>
                      <m:t>𝑝</m:t>
                    </m:r>
                    <m:r>
                      <a:rPr lang="nb-NO" b="0" i="1" dirty="0" smtClean="0">
                        <a:latin typeface="Cambria Math"/>
                      </a:rPr>
                      <m:t>=0.5</m:t>
                    </m:r>
                  </m:oMath>
                </a14:m>
                <a:r>
                  <a:rPr lang="en-US" dirty="0" smtClean="0"/>
                  <a:t> (the two medications equally efficacious)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nb-NO" b="0" i="1" dirty="0" smtClean="0">
                        <a:latin typeface="Cambria Math"/>
                      </a:rPr>
                      <m:t>𝑝</m:t>
                    </m:r>
                    <m:r>
                      <a:rPr lang="nb-NO" b="0" i="1" dirty="0" smtClean="0">
                        <a:latin typeface="Cambria Math"/>
                        <a:ea typeface="Cambria Math"/>
                      </a:rPr>
                      <m:t>&gt;0.5</m:t>
                    </m:r>
                  </m:oMath>
                </a14:m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r>
                      <a:rPr lang="nb-NO" b="0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 smtClean="0"/>
                  <a:t> more efficacious </a:t>
                </a:r>
                <a:r>
                  <a:rPr lang="en-US" dirty="0"/>
                  <a:t>than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5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15</a:t>
            </a:fld>
            <a:endParaRPr 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888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Migraine (Aalen et al., 2006),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Significance probability for a one-sided test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𝑋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=7|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nb-NO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b="0" i="1" smtClean="0">
                                <a:latin typeface="Cambria Math"/>
                              </a:rPr>
                              <m:t>8</m:t>
                            </m:r>
                          </m:num>
                          <m:den>
                            <m:r>
                              <a:rPr lang="nb-NO" b="0" i="1" smtClean="0">
                                <a:latin typeface="Cambria Math"/>
                              </a:rPr>
                              <m:t>7</m:t>
                            </m:r>
                          </m:den>
                        </m:f>
                      </m:e>
                    </m:d>
                    <m:r>
                      <a:rPr lang="nb-NO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/>
                          </a:rPr>
                          <m:t>0.5</m:t>
                        </m:r>
                      </m:e>
                      <m:sup>
                        <m:r>
                          <a:rPr lang="nb-NO" b="0" i="1" smtClean="0">
                            <a:latin typeface="Cambria Math"/>
                          </a:rPr>
                          <m:t>7</m:t>
                        </m:r>
                      </m:sup>
                    </m:sSup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1−0.5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/>
                          </a:rPr>
                          <m:t>8−7</m:t>
                        </m:r>
                      </m:sup>
                    </m:sSup>
                    <m:r>
                      <a:rPr lang="nb-NO" b="0" i="1" smtClean="0">
                        <a:latin typeface="Cambria Math"/>
                      </a:rPr>
                      <m:t> =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b="0" i="1" smtClean="0">
                                <a:latin typeface="Cambria Math"/>
                              </a:rPr>
                              <m:t>8</m:t>
                            </m:r>
                          </m:num>
                          <m:den>
                            <m:r>
                              <a:rPr lang="nb-NO" b="0" i="1" smtClean="0">
                                <a:latin typeface="Cambria Math"/>
                              </a:rPr>
                              <m:t>7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nb-NO" b="0" i="1" smtClean="0">
                            <a:latin typeface="Cambria Math"/>
                          </a:rPr>
                          <m:t>0.5</m:t>
                        </m:r>
                      </m:e>
                      <m:sup>
                        <m:r>
                          <a:rPr lang="nb-NO" b="0" i="1" smtClean="0">
                            <a:latin typeface="Cambria Math"/>
                          </a:rPr>
                          <m:t>7</m:t>
                        </m:r>
                      </m:sup>
                    </m:sSup>
                    <m:r>
                      <a:rPr lang="nb-NO" b="0" i="1" smtClean="0">
                        <a:latin typeface="Cambria Math"/>
                        <a:ea typeface="Cambria Math"/>
                      </a:rPr>
                      <m:t>×0.5</m:t>
                    </m:r>
                    <m:r>
                      <a:rPr lang="nb-NO" b="0" i="1" smtClean="0">
                        <a:latin typeface="Cambria Math"/>
                      </a:rPr>
                      <m:t>=3.1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%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/>
                          </a:rPr>
                          <m:t>𝑋</m:t>
                        </m:r>
                        <m:r>
                          <a:rPr lang="nb-NO" i="1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8|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nb-NO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i="1">
                                <a:latin typeface="Cambria Math"/>
                              </a:rPr>
                              <m:t>8</m:t>
                            </m:r>
                          </m:num>
                          <m:den>
                            <m:r>
                              <a:rPr lang="nb-NO" b="0" i="1" smtClean="0">
                                <a:latin typeface="Cambria Math"/>
                              </a:rPr>
                              <m:t>8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0.5</m:t>
                        </m:r>
                      </m:e>
                      <m:sup>
                        <m:r>
                          <a:rPr lang="nb-NO" b="0" i="1" smtClean="0">
                            <a:latin typeface="Cambria Math"/>
                          </a:rPr>
                          <m:t>8</m:t>
                        </m:r>
                      </m:sup>
                    </m:sSup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i="1" smtClean="0">
                            <a:latin typeface="Cambria Math"/>
                            <a:ea typeface="Cambria Math"/>
                          </a:rPr>
                          <m:t>×</m:t>
                        </m:r>
                        <m:d>
                          <m:d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i="1">
                                <a:latin typeface="Cambria Math"/>
                              </a:rPr>
                              <m:t>1−</m:t>
                            </m:r>
                            <m:r>
                              <a:rPr lang="nb-NO" b="0" i="1" smtClean="0">
                                <a:latin typeface="Cambria Math"/>
                              </a:rPr>
                              <m:t>0.5</m:t>
                            </m:r>
                          </m:e>
                        </m:d>
                      </m:e>
                      <m:sup>
                        <m:r>
                          <a:rPr lang="nb-NO" i="1">
                            <a:latin typeface="Cambria Math"/>
                          </a:rPr>
                          <m:t>8−</m:t>
                        </m:r>
                        <m:r>
                          <a:rPr lang="nb-NO" b="0" i="1" smtClean="0">
                            <a:latin typeface="Cambria Math"/>
                          </a:rPr>
                          <m:t>8</m:t>
                        </m:r>
                      </m:sup>
                    </m:sSup>
                    <m:r>
                      <a:rPr lang="nb-NO" b="0" i="1" smtClean="0">
                        <a:latin typeface="Cambria Math"/>
                      </a:rPr>
                      <m:t> </m:t>
                    </m:r>
                    <m:r>
                      <a:rPr lang="nb-NO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/>
                          </a:rPr>
                          <m:t>0.5</m:t>
                        </m:r>
                      </m:e>
                      <m:sup>
                        <m:r>
                          <a:rPr lang="nb-NO" b="0" i="1" smtClean="0">
                            <a:latin typeface="Cambria Math"/>
                          </a:rPr>
                          <m:t>8</m:t>
                        </m:r>
                      </m:sup>
                    </m:sSup>
                    <m:r>
                      <a:rPr lang="nb-NO" i="1">
                        <a:latin typeface="Cambria Math"/>
                      </a:rPr>
                      <m:t>=</m:t>
                    </m:r>
                    <m:r>
                      <a:rPr lang="nb-NO" b="0" i="1" smtClean="0">
                        <a:latin typeface="Cambria Math"/>
                      </a:rPr>
                      <m:t>0</m:t>
                    </m:r>
                    <m:r>
                      <a:rPr lang="nb-NO" i="1">
                        <a:latin typeface="Cambria Math"/>
                      </a:rPr>
                      <m:t>.</m:t>
                    </m:r>
                    <m:r>
                      <a:rPr lang="nb-NO" b="0" i="1" smtClean="0">
                        <a:latin typeface="Cambria Math"/>
                      </a:rPr>
                      <m:t>4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%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𝑝</m:t>
                    </m:r>
                    <m:r>
                      <a:rPr lang="nb-NO" b="0" i="1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nb-NO" b="0" i="0" smtClean="0">
                        <a:latin typeface="Cambria Math"/>
                      </a:rPr>
                      <m:t>value</m:t>
                    </m:r>
                    <m:r>
                      <a:rPr lang="nb-NO" b="0" i="1" smtClean="0">
                        <a:latin typeface="Cambria Math"/>
                      </a:rPr>
                      <m:t>=</m:t>
                    </m:r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𝑋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≥7|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nb-NO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𝑋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=7|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nb-NO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𝑋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=8|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nb-NO" b="0" i="1" smtClean="0">
                        <a:latin typeface="Cambria Math"/>
                      </a:rPr>
                      <m:t>=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3.5%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dirty="0" smtClean="0"/>
                  <a:t> Rejecting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at a significance level of 5%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 smtClean="0"/>
                  <a:t> more efficacious than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𝑇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Defining the alternative hypothesis for a </a:t>
                </a:r>
                <a:r>
                  <a:rPr lang="en-US" dirty="0">
                    <a:solidFill>
                      <a:srgbClr val="FF0000"/>
                    </a:solidFill>
                  </a:rPr>
                  <a:t>two-sided</a:t>
                </a:r>
                <a:r>
                  <a:rPr lang="en-US" dirty="0"/>
                  <a:t> </a:t>
                </a:r>
                <a:r>
                  <a:rPr lang="en-US" dirty="0" smtClean="0"/>
                  <a:t>test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nb-NO" i="1" dirty="0">
                        <a:latin typeface="Cambria Math"/>
                      </a:rPr>
                      <m:t>𝑝</m:t>
                    </m:r>
                    <m:r>
                      <a:rPr lang="nb-NO" i="1" dirty="0">
                        <a:latin typeface="Cambria Math"/>
                        <a:ea typeface="Cambria Math"/>
                      </a:rPr>
                      <m:t>≠</m:t>
                    </m:r>
                    <m:r>
                      <a:rPr lang="nb-NO" b="0" i="1" dirty="0" smtClean="0">
                        <a:latin typeface="Cambria Math"/>
                        <a:ea typeface="Cambria Math"/>
                      </a:rPr>
                      <m:t>0.5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nb-NO" i="1" dirty="0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either more or less </a:t>
                </a:r>
                <a:r>
                  <a:rPr lang="en-US" dirty="0"/>
                  <a:t>efficacious than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)</a:t>
                </a:r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 b="-1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5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16</a:t>
            </a:fld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9036000" y="3186000"/>
            <a:ext cx="792000" cy="39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961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Migraine (Aalen et al., 2006),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Significance </a:t>
                </a:r>
                <a:r>
                  <a:rPr lang="en-US" dirty="0"/>
                  <a:t>probability for </a:t>
                </a:r>
                <a:r>
                  <a:rPr lang="en-US" dirty="0" smtClean="0"/>
                  <a:t>a </a:t>
                </a:r>
                <a:r>
                  <a:rPr lang="en-US" dirty="0"/>
                  <a:t>two-sided test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/>
                          </a:rPr>
                          <m:t>𝑋</m:t>
                        </m:r>
                        <m:r>
                          <a:rPr lang="nb-NO" i="1">
                            <a:latin typeface="Cambria Math"/>
                            <a:ea typeface="Cambria Math"/>
                          </a:rPr>
                          <m:t>=0|</m:t>
                        </m:r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  <a:ea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nb-NO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nb-NO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i="1">
                                <a:latin typeface="Cambria Math"/>
                              </a:rPr>
                              <m:t>8</m:t>
                            </m:r>
                          </m:num>
                          <m:den>
                            <m:r>
                              <a:rPr lang="nb-NO" i="1">
                                <a:latin typeface="Cambria Math"/>
                              </a:rPr>
                              <m:t>0</m:t>
                            </m:r>
                          </m:den>
                        </m:f>
                      </m:e>
                    </m:d>
                    <m:r>
                      <a:rPr lang="nb-NO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nb-NO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0.5</m:t>
                        </m:r>
                      </m:e>
                      <m:sup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  <m:r>
                      <a:rPr lang="nb-NO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i="1">
                                <a:latin typeface="Cambria Math"/>
                              </a:rPr>
                              <m:t>1−</m:t>
                            </m:r>
                            <m:r>
                              <a:rPr lang="nb-NO" b="0" i="1" smtClean="0">
                                <a:latin typeface="Cambria Math"/>
                              </a:rPr>
                              <m:t>0.5</m:t>
                            </m:r>
                          </m:e>
                        </m:d>
                      </m:e>
                      <m:sup>
                        <m:r>
                          <a:rPr lang="nb-NO" i="1">
                            <a:latin typeface="Cambria Math"/>
                          </a:rPr>
                          <m:t>8−0</m:t>
                        </m:r>
                      </m:sup>
                    </m:sSup>
                    <m:r>
                      <a:rPr lang="nb-NO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/>
                          </a:rPr>
                          <m:t>0.5</m:t>
                        </m:r>
                      </m:e>
                      <m:sup>
                        <m:r>
                          <a:rPr lang="nb-NO" i="1">
                            <a:latin typeface="Cambria Math"/>
                          </a:rPr>
                          <m:t>8</m:t>
                        </m:r>
                      </m:sup>
                    </m:sSup>
                    <m:r>
                      <a:rPr lang="nb-NO" i="1">
                        <a:latin typeface="Cambria Math"/>
                      </a:rPr>
                      <m:t>=0.4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%</m:t>
                    </m:r>
                  </m:oMath>
                </a14:m>
                <a:endParaRPr lang="nb-NO" i="1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/>
                          </a:rPr>
                          <m:t>𝑋</m:t>
                        </m:r>
                        <m:r>
                          <a:rPr lang="nb-NO" i="1">
                            <a:latin typeface="Cambria Math"/>
                            <a:ea typeface="Cambria Math"/>
                          </a:rPr>
                          <m:t>=1|</m:t>
                        </m:r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  <a:ea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nb-NO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nb-NO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i="1">
                                <a:latin typeface="Cambria Math"/>
                              </a:rPr>
                              <m:t>8</m:t>
                            </m:r>
                          </m:num>
                          <m:den>
                            <m:r>
                              <a:rPr lang="nb-NO" i="1">
                                <a:latin typeface="Cambria Math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nb-NO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nb-NO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0.5</m:t>
                        </m:r>
                      </m:e>
                      <m:sup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i="1" smtClean="0">
                            <a:latin typeface="Cambria Math"/>
                            <a:ea typeface="Cambria Math"/>
                          </a:rPr>
                          <m:t>×</m:t>
                        </m:r>
                        <m:d>
                          <m:d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i="1">
                                <a:latin typeface="Cambria Math"/>
                              </a:rPr>
                              <m:t>1−</m:t>
                            </m:r>
                            <m:r>
                              <a:rPr lang="nb-NO" b="0" i="1" smtClean="0">
                                <a:latin typeface="Cambria Math"/>
                              </a:rPr>
                              <m:t>0.5</m:t>
                            </m:r>
                          </m:e>
                        </m:d>
                      </m:e>
                      <m:sup>
                        <m:r>
                          <a:rPr lang="nb-NO" i="1">
                            <a:latin typeface="Cambria Math"/>
                          </a:rPr>
                          <m:t>8−</m:t>
                        </m:r>
                        <m:r>
                          <a:rPr lang="nb-NO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nb-NO" b="0" i="1" smtClean="0">
                        <a:latin typeface="Cambria Math"/>
                      </a:rPr>
                      <m:t> =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i="1">
                                <a:latin typeface="Cambria Math"/>
                              </a:rPr>
                              <m:t>8</m:t>
                            </m:r>
                          </m:num>
                          <m:den>
                            <m:r>
                              <a:rPr lang="nb-NO" i="1">
                                <a:latin typeface="Cambria Math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nb-NO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0.5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nb-NO" b="0" i="1" smtClean="0">
                            <a:latin typeface="Cambria Math"/>
                          </a:rPr>
                          <m:t>0.5</m:t>
                        </m:r>
                      </m:e>
                      <m:sup>
                        <m:r>
                          <a:rPr lang="nb-NO" i="1">
                            <a:latin typeface="Cambria Math"/>
                          </a:rPr>
                          <m:t>7</m:t>
                        </m:r>
                      </m:sup>
                    </m:sSup>
                    <m:r>
                      <a:rPr lang="nb-NO" i="1">
                        <a:latin typeface="Cambria Math"/>
                      </a:rPr>
                      <m:t>=3.1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%</m:t>
                    </m:r>
                  </m:oMath>
                </a14:m>
                <a:endParaRPr lang="nb-NO" i="1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/>
                          </a:rPr>
                          <m:t>𝑋</m:t>
                        </m:r>
                        <m:r>
                          <a:rPr lang="nb-NO" i="1">
                            <a:latin typeface="Cambria Math"/>
                            <a:ea typeface="Cambria Math"/>
                          </a:rPr>
                          <m:t>=7|</m:t>
                        </m:r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  <a:ea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nb-NO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nb-NO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i="1">
                                <a:latin typeface="Cambria Math"/>
                              </a:rPr>
                              <m:t>8</m:t>
                            </m:r>
                          </m:num>
                          <m:den>
                            <m:r>
                              <a:rPr lang="nb-NO" i="1">
                                <a:latin typeface="Cambria Math"/>
                              </a:rPr>
                              <m:t>7</m:t>
                            </m:r>
                          </m:den>
                        </m:f>
                      </m:e>
                    </m:d>
                    <m:r>
                      <a:rPr lang="nb-NO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nb-NO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0.5</m:t>
                        </m:r>
                      </m:e>
                      <m:sup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7</m:t>
                        </m:r>
                      </m:sup>
                    </m:sSup>
                    <m:r>
                      <a:rPr lang="nb-NO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i="1">
                                <a:latin typeface="Cambria Math"/>
                              </a:rPr>
                              <m:t>1−</m:t>
                            </m:r>
                            <m:r>
                              <a:rPr lang="nb-NO" b="0" i="1" smtClean="0">
                                <a:latin typeface="Cambria Math"/>
                              </a:rPr>
                              <m:t>0.5</m:t>
                            </m:r>
                          </m:e>
                        </m:d>
                      </m:e>
                      <m:sup>
                        <m:r>
                          <a:rPr lang="nb-NO" i="1">
                            <a:latin typeface="Cambria Math"/>
                          </a:rPr>
                          <m:t>8−7</m:t>
                        </m:r>
                      </m:sup>
                    </m:sSup>
                    <m:r>
                      <a:rPr lang="nb-NO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i="1">
                                <a:latin typeface="Cambria Math"/>
                              </a:rPr>
                              <m:t>8</m:t>
                            </m:r>
                          </m:num>
                          <m:den>
                            <m:r>
                              <a:rPr lang="nb-NO" i="1">
                                <a:latin typeface="Cambria Math"/>
                              </a:rPr>
                              <m:t>7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nb-NO" b="0" i="1" smtClean="0">
                            <a:latin typeface="Cambria Math"/>
                          </a:rPr>
                          <m:t>0.5</m:t>
                        </m:r>
                      </m:e>
                      <m:sup>
                        <m:r>
                          <a:rPr lang="nb-NO" i="1">
                            <a:latin typeface="Cambria Math"/>
                          </a:rPr>
                          <m:t>7</m:t>
                        </m:r>
                      </m:sup>
                    </m:sSup>
                    <m:r>
                      <a:rPr lang="nb-NO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0.5</m:t>
                    </m:r>
                    <m:r>
                      <a:rPr lang="nb-NO" i="1">
                        <a:latin typeface="Cambria Math"/>
                      </a:rPr>
                      <m:t>=3.1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%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/>
                          </a:rPr>
                          <m:t>𝑋</m:t>
                        </m:r>
                        <m:r>
                          <a:rPr lang="nb-NO" i="1">
                            <a:latin typeface="Cambria Math"/>
                            <a:ea typeface="Cambria Math"/>
                          </a:rPr>
                          <m:t>=8|</m:t>
                        </m:r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  <a:ea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nb-NO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nb-NO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i="1">
                                <a:latin typeface="Cambria Math"/>
                              </a:rPr>
                              <m:t>8</m:t>
                            </m:r>
                          </m:num>
                          <m:den>
                            <m:r>
                              <a:rPr lang="nb-NO" i="1">
                                <a:latin typeface="Cambria Math"/>
                              </a:rPr>
                              <m:t>8</m:t>
                            </m:r>
                          </m:den>
                        </m:f>
                      </m:e>
                    </m:d>
                    <m:r>
                      <a:rPr lang="nb-NO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nb-NO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0.5</m:t>
                        </m:r>
                      </m:e>
                      <m:sup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8</m:t>
                        </m:r>
                      </m:sup>
                    </m:sSup>
                    <m:r>
                      <a:rPr lang="nb-NO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i="1">
                                <a:latin typeface="Cambria Math"/>
                              </a:rPr>
                              <m:t>1−</m:t>
                            </m:r>
                            <m:r>
                              <a:rPr lang="nb-NO" b="0" i="1" smtClean="0">
                                <a:latin typeface="Cambria Math"/>
                              </a:rPr>
                              <m:t>0.5</m:t>
                            </m:r>
                          </m:e>
                        </m:d>
                      </m:e>
                      <m:sup>
                        <m:r>
                          <a:rPr lang="nb-NO" i="1">
                            <a:latin typeface="Cambria Math"/>
                          </a:rPr>
                          <m:t>8−8</m:t>
                        </m:r>
                      </m:sup>
                    </m:sSup>
                    <m:r>
                      <a:rPr lang="nb-NO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/>
                          </a:rPr>
                          <m:t>0.5</m:t>
                        </m:r>
                      </m:e>
                      <m:sup>
                        <m:r>
                          <a:rPr lang="nb-NO" b="0" i="1" smtClean="0">
                            <a:latin typeface="Cambria Math"/>
                          </a:rPr>
                          <m:t>8</m:t>
                        </m:r>
                      </m:sup>
                    </m:sSup>
                    <m:r>
                      <a:rPr lang="nb-NO" i="1">
                        <a:latin typeface="Cambria Math"/>
                      </a:rPr>
                      <m:t>=0.4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%</m:t>
                    </m:r>
                  </m:oMath>
                </a14:m>
                <a:endParaRPr lang="nb-NO" dirty="0"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𝑝</m:t>
                    </m:r>
                    <m:r>
                      <a:rPr lang="nb-NO" i="1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nb-NO">
                        <a:latin typeface="Cambria Math"/>
                      </a:rPr>
                      <m:t>value</m:t>
                    </m:r>
                    <m:r>
                      <a:rPr lang="nb-NO" i="1">
                        <a:latin typeface="Cambria Math"/>
                      </a:rPr>
                      <m:t>=</m:t>
                    </m:r>
                    <m:r>
                      <a:rPr lang="nb-NO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/>
                          </a:rPr>
                          <m:t>𝑋</m:t>
                        </m:r>
                        <m:r>
                          <a:rPr lang="nb-NO" i="1">
                            <a:latin typeface="Cambria Math"/>
                            <a:ea typeface="Cambria Math"/>
                          </a:rPr>
                          <m:t>≤1|</m:t>
                        </m:r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  <a:ea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nb-NO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nb-NO" i="1">
                        <a:latin typeface="Cambria Math"/>
                        <a:ea typeface="Cambria Math"/>
                      </a:rPr>
                      <m:t>+</m:t>
                    </m:r>
                    <m:r>
                      <a:rPr lang="nb-NO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/>
                          </a:rPr>
                          <m:t>𝑋</m:t>
                        </m:r>
                        <m:r>
                          <a:rPr lang="nb-NO" i="1">
                            <a:latin typeface="Cambria Math"/>
                            <a:ea typeface="Cambria Math"/>
                          </a:rPr>
                          <m:t>≥7|</m:t>
                        </m:r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  <a:ea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nb-NO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nb-NO" i="1">
                        <a:latin typeface="Cambria Math"/>
                      </a:rPr>
                      <m:t>=7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.0%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Not</a:t>
                </a:r>
                <a:r>
                  <a:rPr lang="en-US" dirty="0"/>
                  <a:t> rejecting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at a significance level of 5</a:t>
                </a:r>
                <a:r>
                  <a:rPr lang="en-US" dirty="0" smtClean="0"/>
                  <a:t>%</a:t>
                </a:r>
              </a:p>
              <a:p>
                <a:pPr lvl="1"/>
                <a:r>
                  <a:rPr lang="en-US" dirty="0" smtClean="0"/>
                  <a:t>No basis for claiming that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 is more efficacious than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 b="-2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5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17</a:t>
            </a:fld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6984000" y="4104000"/>
            <a:ext cx="792000" cy="39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ktangel 6"/>
          <p:cNvSpPr/>
          <p:nvPr/>
        </p:nvSpPr>
        <p:spPr>
          <a:xfrm>
            <a:off x="1548000" y="5004000"/>
            <a:ext cx="6804000" cy="43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091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Cot death (Aalen et al., 2006)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Also known as sudden infant death syndrome (SIDS)</a:t>
                </a:r>
              </a:p>
              <a:p>
                <a:r>
                  <a:rPr lang="en-US" dirty="0" smtClean="0"/>
                  <a:t>SIDS epidemic in Norway and other Western countries in the 1980s</a:t>
                </a:r>
              </a:p>
              <a:p>
                <a:pPr lvl="1"/>
                <a:r>
                  <a:rPr lang="en-US" dirty="0" smtClean="0"/>
                  <a:t>Related to the child’s sleeping position?</a:t>
                </a:r>
              </a:p>
              <a:p>
                <a:r>
                  <a:rPr lang="en-US" dirty="0" smtClean="0"/>
                  <a:t>11 children died of SIDS in Hordaland county in 1990</a:t>
                </a:r>
              </a:p>
              <a:p>
                <a:pPr lvl="1"/>
                <a:r>
                  <a:rPr lang="en-US" dirty="0" smtClean="0"/>
                  <a:t>10 of the children were in a front-sleeping position (“</a:t>
                </a:r>
                <a:r>
                  <a:rPr lang="nb-NO" dirty="0" smtClean="0"/>
                  <a:t>mageleie</a:t>
                </a:r>
                <a:r>
                  <a:rPr lang="en-US" dirty="0" smtClean="0"/>
                  <a:t>”)</a:t>
                </a:r>
              </a:p>
              <a:p>
                <a:pPr lvl="1"/>
                <a:r>
                  <a:rPr lang="en-US" dirty="0" smtClean="0"/>
                  <a:t>Front </a:t>
                </a:r>
                <a:r>
                  <a:rPr lang="en-US" dirty="0"/>
                  <a:t>sleeping in 15% of children in Hordaland </a:t>
                </a:r>
                <a:r>
                  <a:rPr lang="en-US" dirty="0" smtClean="0"/>
                  <a:t>county on the average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: number of SIDS babies in a front-sleeping position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 binomially distributed with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𝑛</m:t>
                    </m:r>
                    <m:r>
                      <a:rPr lang="nb-NO" b="0" i="1" smtClean="0">
                        <a:latin typeface="Cambria Math"/>
                      </a:rPr>
                      <m:t>=11</m:t>
                    </m:r>
                  </m:oMath>
                </a14:m>
                <a:r>
                  <a:rPr lang="en-US" dirty="0" smtClean="0"/>
                  <a:t> trials and unknown probability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𝑝</m:t>
                    </m:r>
                  </m:oMath>
                </a14:m>
                <a:endParaRPr lang="nb-NO" b="0" dirty="0" smtClean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5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18</a:t>
            </a:fld>
            <a:endParaRPr 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756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Cot death (Aalen et al., 2006),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Is the observed result</a:t>
                </a:r>
                <a:r>
                  <a:rPr lang="en-US" dirty="0"/>
                  <a:t> conspicuous</a:t>
                </a:r>
                <a:r>
                  <a:rPr lang="en-US" dirty="0" smtClean="0"/>
                  <a:t>?</a:t>
                </a:r>
              </a:p>
              <a:p>
                <a:r>
                  <a:rPr lang="en-US" dirty="0" smtClean="0"/>
                  <a:t>Hypotheses for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one-sided</a:t>
                </a:r>
                <a:r>
                  <a:rPr lang="en-US" dirty="0" smtClean="0"/>
                  <a:t> test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nb-NO" b="0" i="1" dirty="0" smtClean="0">
                        <a:latin typeface="Cambria Math"/>
                      </a:rPr>
                      <m:t>𝑝</m:t>
                    </m:r>
                    <m:r>
                      <a:rPr lang="nb-NO" b="0" i="1" dirty="0" smtClean="0">
                        <a:latin typeface="Cambria Math"/>
                      </a:rPr>
                      <m:t>=0.15</m:t>
                    </m:r>
                  </m:oMath>
                </a14:m>
                <a:r>
                  <a:rPr lang="en-US" dirty="0" smtClean="0"/>
                  <a:t> (same front-sleeping proportion as the general population)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nb-NO" b="0" i="1" dirty="0" smtClean="0">
                        <a:latin typeface="Cambria Math"/>
                      </a:rPr>
                      <m:t>𝑝</m:t>
                    </m:r>
                    <m:r>
                      <a:rPr lang="nb-NO" b="0" i="1" dirty="0" smtClean="0">
                        <a:latin typeface="Cambria Math"/>
                        <a:ea typeface="Cambria Math"/>
                      </a:rPr>
                      <m:t>&gt;0.15</m:t>
                    </m:r>
                  </m:oMath>
                </a14:m>
                <a:r>
                  <a:rPr lang="en-US" dirty="0" smtClean="0"/>
                  <a:t> (greater front-sleeping proportion than the general population)</a:t>
                </a:r>
              </a:p>
              <a:p>
                <a:r>
                  <a:rPr lang="en-US" dirty="0" smtClean="0"/>
                  <a:t>Significance probability for a one-sided test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/>
                          </a:rPr>
                          <m:t>𝑋</m:t>
                        </m:r>
                        <m:r>
                          <a:rPr lang="nb-NO" i="1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10</m:t>
                        </m:r>
                        <m:r>
                          <a:rPr lang="nb-NO" i="1">
                            <a:latin typeface="Cambria Math"/>
                            <a:ea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  <a:ea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nb-NO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nb-NO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b="0" i="1" smtClean="0">
                                <a:latin typeface="Cambria Math"/>
                              </a:rPr>
                              <m:t>11</m:t>
                            </m:r>
                          </m:num>
                          <m:den>
                            <m:r>
                              <a:rPr lang="nb-NO" b="0" i="1" smtClean="0">
                                <a:latin typeface="Cambria Math"/>
                              </a:rPr>
                              <m:t>10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nb-NO" b="0" i="1" smtClean="0">
                            <a:latin typeface="Cambria Math"/>
                          </a:rPr>
                          <m:t>0.15</m:t>
                        </m:r>
                      </m:e>
                      <m:sup>
                        <m:r>
                          <a:rPr lang="nb-NO" b="0" i="1" smtClean="0">
                            <a:latin typeface="Cambria Math"/>
                          </a:rPr>
                          <m:t>10</m:t>
                        </m:r>
                      </m:sup>
                    </m:sSup>
                    <m:r>
                      <a:rPr lang="nb-NO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0.85</m:t>
                    </m:r>
                    <m:r>
                      <a:rPr lang="nb-NO" i="1">
                        <a:latin typeface="Cambria Math"/>
                      </a:rPr>
                      <m:t>=</m:t>
                    </m:r>
                    <m:r>
                      <a:rPr lang="nb-NO" b="0" i="1" smtClean="0">
                        <a:latin typeface="Cambria Math"/>
                      </a:rPr>
                      <m:t>0.0000054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%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/>
                          </a:rPr>
                          <m:t>𝑋</m:t>
                        </m:r>
                        <m:r>
                          <a:rPr lang="nb-NO" i="1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11</m:t>
                        </m:r>
                        <m:r>
                          <a:rPr lang="nb-NO" i="1">
                            <a:latin typeface="Cambria Math"/>
                            <a:ea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  <a:ea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nb-NO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nb-NO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b="0" i="1" smtClean="0">
                                <a:latin typeface="Cambria Math"/>
                              </a:rPr>
                              <m:t>11</m:t>
                            </m:r>
                          </m:num>
                          <m:den>
                            <m:r>
                              <a:rPr lang="nb-NO" b="0" i="1" smtClean="0">
                                <a:latin typeface="Cambria Math"/>
                              </a:rPr>
                              <m:t>11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nb-NO" b="0" i="1" smtClean="0">
                            <a:latin typeface="Cambria Math"/>
                          </a:rPr>
                          <m:t>0.15</m:t>
                        </m:r>
                      </m:e>
                      <m:sup>
                        <m:r>
                          <a:rPr lang="nb-NO" b="0" i="1" smtClean="0">
                            <a:latin typeface="Cambria Math"/>
                          </a:rPr>
                          <m:t>11</m:t>
                        </m:r>
                      </m:sup>
                    </m:sSup>
                    <m:r>
                      <a:rPr lang="nb-NO" b="0" i="1" smtClean="0">
                        <a:latin typeface="Cambria Math"/>
                      </a:rPr>
                      <m:t> =0.0000001%</m:t>
                    </m:r>
                  </m:oMath>
                </a14:m>
                <a:endParaRPr lang="nb-NO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nb-NO" i="1" smtClean="0">
                        <a:latin typeface="Cambria Math"/>
                      </a:rPr>
                      <m:t>𝑝</m:t>
                    </m:r>
                    <m:r>
                      <a:rPr lang="nb-NO" i="1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nb-NO">
                        <a:latin typeface="Cambria Math"/>
                      </a:rPr>
                      <m:t>value</m:t>
                    </m:r>
                    <m:r>
                      <a:rPr lang="nb-NO" i="1">
                        <a:latin typeface="Cambria Math"/>
                      </a:rPr>
                      <m:t>=</m:t>
                    </m:r>
                    <m:r>
                      <a:rPr lang="nb-NO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/>
                          </a:rPr>
                          <m:t>𝑋</m:t>
                        </m:r>
                        <m:r>
                          <a:rPr lang="nb-NO" i="1" smtClean="0">
                            <a:latin typeface="Cambria Math"/>
                            <a:ea typeface="Cambria Math"/>
                          </a:rPr>
                          <m:t>≥</m:t>
                        </m:r>
                        <m:r>
                          <a:rPr lang="nb-NO" i="1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0</m:t>
                        </m:r>
                        <m:r>
                          <a:rPr lang="nb-NO" i="1">
                            <a:latin typeface="Cambria Math"/>
                            <a:ea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  <a:ea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nb-NO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nb-NO" b="0" i="1" smtClean="0">
                        <a:latin typeface="Cambria Math"/>
                        <a:ea typeface="Cambria Math"/>
                      </a:rPr>
                      <m:t>=0.0000055%</m:t>
                    </m:r>
                  </m:oMath>
                </a14:m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r>
                      <a:rPr lang="nb-NO" b="0" i="1" dirty="0" smtClean="0">
                        <a:latin typeface="Cambria Math"/>
                      </a:rPr>
                      <m:t>=5.5</m:t>
                    </m:r>
                    <m:r>
                      <a:rPr lang="nb-NO" b="0" i="1" dirty="0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nb-NO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nb-NO" b="0" i="1" dirty="0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nb-NO" b="0" i="1" dirty="0" smtClean="0">
                            <a:latin typeface="Cambria Math"/>
                            <a:ea typeface="Cambria Math"/>
                          </a:rPr>
                          <m:t>−6</m:t>
                        </m:r>
                      </m:sup>
                    </m:sSup>
                    <m:r>
                      <a:rPr lang="nb-NO" b="0" i="1" dirty="0" smtClean="0">
                        <a:latin typeface="Cambria Math"/>
                        <a:ea typeface="Cambria Math"/>
                      </a:rPr>
                      <m:t>%</m:t>
                    </m:r>
                  </m:oMath>
                </a14:m>
                <a:r>
                  <a:rPr lang="en-US" dirty="0" smtClean="0"/>
                  <a:t>)</a:t>
                </a:r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 b="-1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5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19</a:t>
            </a:fld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5130000" y="4968000"/>
            <a:ext cx="4032000" cy="43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5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 variable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Resulting from counting the number of times an event occurs</a:t>
                </a:r>
              </a:p>
              <a:p>
                <a:pPr lvl="1"/>
                <a:r>
                  <a:rPr lang="en-US" dirty="0" smtClean="0"/>
                  <a:t>Variable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 only taking on the value zero and positive integer values</a:t>
                </a:r>
              </a:p>
              <a:p>
                <a:r>
                  <a:rPr lang="en-US" dirty="0" smtClean="0"/>
                  <a:t>Mean (expected value)</a:t>
                </a:r>
              </a:p>
              <a:p>
                <a:pPr lvl="1"/>
                <a:r>
                  <a:rPr lang="en-US" dirty="0" smtClean="0"/>
                  <a:t>Center of the probability distribution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nb-NO" b="0" i="0" smtClean="0">
                        <a:latin typeface="Cambria Math"/>
                      </a:rPr>
                      <m:t>E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𝑋</m:t>
                        </m:r>
                        <m:r>
                          <a:rPr lang="nb-NO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nb-NO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nb-NO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𝑋</m:t>
                        </m:r>
                        <m:r>
                          <a:rPr lang="nb-NO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nb-NO" b="0" i="1" smtClean="0">
                        <a:latin typeface="Cambria Math"/>
                      </a:rPr>
                      <m:t>+…=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nb-NO" b="0" i="1" smtClean="0">
                            <a:latin typeface="Cambria Math"/>
                            <a:ea typeface="Cambria Math"/>
                          </a:rPr>
                          <m:t>∀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nb-NO" b="0" i="1" smtClean="0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𝑋</m:t>
                            </m:r>
                            <m:r>
                              <a:rPr lang="nb-NO" b="0" i="1" smtClean="0"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dirty="0" smtClean="0"/>
                  <a:t>Variance and standard deviation</a:t>
                </a:r>
              </a:p>
              <a:p>
                <a:pPr lvl="1"/>
                <a:r>
                  <a:rPr lang="en-US" dirty="0" smtClean="0"/>
                  <a:t>Measure of the dispersion, or spread, of the distribution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nb-NO" b="0" i="0" smtClean="0">
                        <a:latin typeface="Cambria Math"/>
                      </a:rPr>
                      <m:t>Var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nb-NO" b="0" i="1" smtClean="0">
                            <a:latin typeface="Cambria Math"/>
                            <a:ea typeface="Cambria Math"/>
                          </a:rPr>
                          <m:t>∀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nb-NO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nb-NO" b="0" i="0" smtClean="0">
                                    <a:latin typeface="Cambria Math"/>
                                  </a:rPr>
                                  <m:t>E</m:t>
                                </m:r>
                                <m:d>
                                  <m:d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b="0" i="1" smtClean="0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nb-NO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nb-NO" b="0" i="1" smtClean="0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𝑋</m:t>
                            </m:r>
                            <m:r>
                              <a:rPr lang="nb-NO" b="0" i="1" smtClean="0"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nb-NO" b="0" i="0" smtClean="0">
                        <a:latin typeface="Cambria Math"/>
                      </a:rPr>
                      <m:t>SD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nb-NO" b="0" i="0" smtClean="0">
                            <a:latin typeface="Cambria Math"/>
                          </a:rPr>
                          <m:t>Var</m:t>
                        </m:r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𝑋</m:t>
                            </m:r>
                          </m:e>
                        </m:d>
                      </m:e>
                    </m:ra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 b="-6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5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2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000" y="540000"/>
            <a:ext cx="1080000" cy="1440000"/>
          </a:xfrm>
          <a:prstGeom prst="rect">
            <a:avLst/>
          </a:prstGeom>
        </p:spPr>
      </p:pic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090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Cot death (Aalen et al., 2006),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dirty="0"/>
                  <a:t> Rejecting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at a significance level of 5%</a:t>
                </a:r>
              </a:p>
              <a:p>
                <a:pPr lvl="1"/>
                <a:r>
                  <a:rPr lang="en-US" dirty="0"/>
                  <a:t>Strikingly high frequency of front sleeping among the 11 SIDS </a:t>
                </a:r>
                <a:r>
                  <a:rPr lang="en-US" dirty="0" smtClean="0"/>
                  <a:t>babies</a:t>
                </a:r>
              </a:p>
              <a:p>
                <a:r>
                  <a:rPr lang="en-US" dirty="0" smtClean="0"/>
                  <a:t>Front-sleeping  position no longer recommended for babies</a:t>
                </a:r>
              </a:p>
              <a:p>
                <a:pPr lvl="1"/>
                <a:r>
                  <a:rPr lang="en-US" dirty="0" smtClean="0"/>
                  <a:t>Placing babies on their backs to sleep instead</a:t>
                </a:r>
                <a:endParaRPr lang="en-US" dirty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5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20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" r="315"/>
          <a:stretch/>
        </p:blipFill>
        <p:spPr>
          <a:xfrm>
            <a:off x="7920000" y="3780000"/>
            <a:ext cx="2160000" cy="1260000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7380000" y="5040000"/>
            <a:ext cx="32400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https://pixabay.com/vectors/baby-girl-cartoons-pink-new-baby-33252/</a:t>
            </a:r>
            <a:endParaRPr lang="en-US" sz="800" b="0" dirty="0" smtClean="0"/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723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Aalen OO, </a:t>
            </a:r>
            <a:r>
              <a:rPr lang="en-US" dirty="0" err="1" smtClean="0"/>
              <a:t>Frigessi</a:t>
            </a:r>
            <a:r>
              <a:rPr lang="en-US" dirty="0" smtClean="0"/>
              <a:t> A, </a:t>
            </a:r>
            <a:r>
              <a:rPr lang="en-US" dirty="0" err="1" smtClean="0"/>
              <a:t>Moger</a:t>
            </a:r>
            <a:r>
              <a:rPr lang="en-US" dirty="0" smtClean="0"/>
              <a:t> TA, </a:t>
            </a:r>
            <a:r>
              <a:rPr lang="en-US" dirty="0" err="1" smtClean="0"/>
              <a:t>Scheel</a:t>
            </a:r>
            <a:r>
              <a:rPr lang="en-US" dirty="0" smtClean="0"/>
              <a:t> I, </a:t>
            </a:r>
            <a:r>
              <a:rPr lang="en-US" dirty="0" err="1" smtClean="0"/>
              <a:t>Skovlund</a:t>
            </a:r>
            <a:r>
              <a:rPr lang="en-US" dirty="0" smtClean="0"/>
              <a:t> E, Veierød MB. 2006. </a:t>
            </a:r>
            <a:r>
              <a:rPr lang="en-US" i="1" dirty="0" err="1" smtClean="0"/>
              <a:t>Statistiske</a:t>
            </a:r>
            <a:r>
              <a:rPr lang="en-US" i="1" dirty="0" smtClean="0"/>
              <a:t> </a:t>
            </a:r>
            <a:r>
              <a:rPr lang="en-US" i="1" dirty="0" err="1" smtClean="0"/>
              <a:t>metoder</a:t>
            </a:r>
            <a:r>
              <a:rPr lang="en-US" i="1" dirty="0" smtClean="0"/>
              <a:t>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i="1" dirty="0" err="1" smtClean="0"/>
              <a:t>medisin</a:t>
            </a:r>
            <a:r>
              <a:rPr lang="en-US" i="1" dirty="0" smtClean="0"/>
              <a:t> </a:t>
            </a:r>
            <a:r>
              <a:rPr lang="en-US" i="1" dirty="0" err="1" smtClean="0"/>
              <a:t>og</a:t>
            </a:r>
            <a:r>
              <a:rPr lang="en-US" i="1" dirty="0" smtClean="0"/>
              <a:t> </a:t>
            </a:r>
            <a:r>
              <a:rPr lang="en-US" i="1" dirty="0" err="1" smtClean="0"/>
              <a:t>helsefag</a:t>
            </a:r>
            <a:r>
              <a:rPr lang="en-US" dirty="0" smtClean="0"/>
              <a:t>. Oslo: Gyldendal </a:t>
            </a:r>
            <a:r>
              <a:rPr lang="en-US" smtClean="0"/>
              <a:t>akademisk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5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21</a:t>
            </a:fld>
            <a:endParaRPr 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062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Norwegian National Advisory Unit on Women’s Health</a:t>
                </a:r>
              </a:p>
              <a:p>
                <a:pPr lvl="1"/>
                <a:r>
                  <a:rPr lang="en-US" dirty="0" smtClean="0"/>
                  <a:t>25 persons, of which eight are pet owners (and 17 are not)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/>
                  <a:t>: number of pet owners</a:t>
                </a:r>
                <a:endParaRPr lang="en-US" dirty="0" smtClean="0"/>
              </a:p>
              <a:p>
                <a:r>
                  <a:rPr lang="en-US" dirty="0" smtClean="0"/>
                  <a:t>Distribution of pet owners in a random sample of three persons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𝑋</m:t>
                        </m:r>
                        <m:r>
                          <a:rPr lang="nb-NO" b="0" i="1" smtClean="0">
                            <a:latin typeface="Cambria Math"/>
                          </a:rPr>
                          <m:t>=0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b-NO" b="0" i="1" smtClean="0">
                                    <a:latin typeface="Cambria Math"/>
                                  </a:rPr>
                                  <m:t>8</m:t>
                                </m:r>
                              </m:num>
                              <m:den>
                                <m:r>
                                  <a:rPr lang="nb-NO" b="0" i="1" smtClean="0">
                                    <a:latin typeface="Cambria Math"/>
                                  </a:rPr>
                                  <m:t>0</m:t>
                                </m:r>
                              </m:den>
                            </m:f>
                          </m:e>
                        </m:d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b-NO" b="0" i="1" smtClean="0">
                                    <a:latin typeface="Cambria Math"/>
                                  </a:rPr>
                                  <m:t>17</m:t>
                                </m:r>
                              </m:num>
                              <m:den>
                                <m:r>
                                  <a:rPr lang="nb-NO" b="0" i="1" smtClean="0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b-NO" b="0" i="1" smtClean="0">
                                    <a:latin typeface="Cambria Math"/>
                                  </a:rPr>
                                  <m:t>25</m:t>
                                </m:r>
                              </m:num>
                              <m:den>
                                <m:r>
                                  <a:rPr lang="nb-NO" b="0" i="1" smtClean="0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  <m:r>
                          <a:rPr lang="nb-NO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type m:val="lin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b-NO" i="1">
                                        <a:latin typeface="Cambria Math"/>
                                      </a:rPr>
                                      <m:t>17</m:t>
                                    </m:r>
                                  </m:num>
                                  <m:den>
                                    <m:r>
                                      <a:rPr lang="nb-NO" i="1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num>
                          <m:den>
                            <m:d>
                              <m:dPr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b-NO" i="1">
                                        <a:latin typeface="Cambria Math"/>
                                      </a:rPr>
                                      <m:t>25</m:t>
                                    </m:r>
                                  </m:num>
                                  <m:den>
                                    <m:r>
                                      <a:rPr lang="nb-NO" i="1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den>
                        </m:f>
                        <m:r>
                          <a:rPr lang="nb-NO" b="0" i="1" smtClean="0">
                            <a:latin typeface="Cambria Math"/>
                          </a:rPr>
                          <m:t>=29.6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%</m:t>
                        </m:r>
                      </m:den>
                    </m:f>
                  </m:oMath>
                </a14:m>
                <a:endParaRPr lang="nb-NO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𝑋</m:t>
                        </m:r>
                        <m:r>
                          <a:rPr lang="nb-NO" b="0" i="1" smtClean="0">
                            <a:latin typeface="Cambria Math"/>
                          </a:rPr>
                          <m:t>=1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b-NO" b="0" i="1" smtClean="0">
                                    <a:latin typeface="Cambria Math"/>
                                  </a:rPr>
                                  <m:t>8</m:t>
                                </m:r>
                              </m:num>
                              <m:den>
                                <m:r>
                                  <a:rPr lang="nb-NO" b="0" i="1" smtClean="0">
                                    <a:latin typeface="Cambria Math"/>
                                  </a:rPr>
                                  <m:t>1</m:t>
                                </m:r>
                              </m:den>
                            </m:f>
                          </m:e>
                        </m:d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b-NO" b="0" i="1" smtClean="0">
                                    <a:latin typeface="Cambria Math"/>
                                  </a:rPr>
                                  <m:t>17</m:t>
                                </m:r>
                              </m:num>
                              <m:den>
                                <m:r>
                                  <a:rPr lang="nb-NO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b-NO" b="0" i="1" smtClean="0">
                                    <a:latin typeface="Cambria Math"/>
                                  </a:rPr>
                                  <m:t>25</m:t>
                                </m:r>
                              </m:num>
                              <m:den>
                                <m:r>
                                  <a:rPr lang="nb-NO" b="0" i="1" smtClean="0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  <m:r>
                          <a:rPr lang="nb-NO" b="0" i="1" smtClean="0">
                            <a:latin typeface="Cambria Math"/>
                          </a:rPr>
                          <m:t>=47.3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%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𝑋</m:t>
                        </m:r>
                        <m:r>
                          <a:rPr lang="nb-NO" b="0" i="1" smtClean="0">
                            <a:latin typeface="Cambria Math"/>
                          </a:rPr>
                          <m:t>=2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b-NO" b="0" i="1" smtClean="0">
                                    <a:latin typeface="Cambria Math"/>
                                  </a:rPr>
                                  <m:t>8</m:t>
                                </m:r>
                              </m:num>
                              <m:den>
                                <m:r>
                                  <a:rPr lang="nb-NO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b-NO" b="0" i="1" smtClean="0">
                                    <a:latin typeface="Cambria Math"/>
                                  </a:rPr>
                                  <m:t>17</m:t>
                                </m:r>
                              </m:num>
                              <m:den>
                                <m:r>
                                  <a:rPr lang="nb-NO" b="0" i="1" smtClean="0">
                                    <a:latin typeface="Cambria Math"/>
                                  </a:rPr>
                                  <m:t>1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b-NO" b="0" i="1" smtClean="0">
                                    <a:latin typeface="Cambria Math"/>
                                  </a:rPr>
                                  <m:t>25</m:t>
                                </m:r>
                              </m:num>
                              <m:den>
                                <m:r>
                                  <a:rPr lang="nb-NO" b="0" i="1" smtClean="0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nb-NO" b="0" i="1" smtClean="0">
                        <a:latin typeface="Cambria Math"/>
                      </a:rPr>
                      <m:t>=20.7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%</m:t>
                    </m:r>
                  </m:oMath>
                </a14:m>
                <a:endParaRPr lang="nb-NO" b="0" dirty="0" smtClean="0"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𝑋</m:t>
                        </m:r>
                        <m:r>
                          <a:rPr lang="nb-NO" b="0" i="1" smtClean="0">
                            <a:latin typeface="Cambria Math"/>
                          </a:rPr>
                          <m:t>=3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b-NO" b="0" i="1" smtClean="0">
                                    <a:latin typeface="Cambria Math"/>
                                  </a:rPr>
                                  <m:t>8</m:t>
                                </m:r>
                              </m:num>
                              <m:den>
                                <m:r>
                                  <a:rPr lang="nb-NO" b="0" i="1" smtClean="0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b-NO" b="0" i="1" smtClean="0">
                                    <a:latin typeface="Cambria Math"/>
                                  </a:rPr>
                                  <m:t>17</m:t>
                                </m:r>
                              </m:num>
                              <m:den>
                                <m:r>
                                  <a:rPr lang="nb-NO" b="0" i="1" smtClean="0">
                                    <a:latin typeface="Cambria Math"/>
                                  </a:rPr>
                                  <m:t>0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b-NO" b="0" i="1" smtClean="0">
                                    <a:latin typeface="Cambria Math"/>
                                  </a:rPr>
                                  <m:t>25</m:t>
                                </m:r>
                              </m:num>
                              <m:den>
                                <m:r>
                                  <a:rPr lang="nb-NO" b="0" i="1" smtClean="0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  <m:r>
                          <a:rPr lang="nb-NO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type m:val="lin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b-NO" i="1">
                                        <a:latin typeface="Cambria Math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nb-NO" i="1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num>
                          <m:den>
                            <m:d>
                              <m:dPr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b-NO" i="1">
                                        <a:latin typeface="Cambria Math"/>
                                      </a:rPr>
                                      <m:t>25</m:t>
                                    </m:r>
                                  </m:num>
                                  <m:den>
                                    <m:r>
                                      <a:rPr lang="nb-NO" i="1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den>
                        </m:f>
                        <m:r>
                          <a:rPr lang="nb-NO" b="0" i="1" smtClean="0">
                            <a:latin typeface="Cambria Math"/>
                          </a:rPr>
                          <m:t>=2.4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%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5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3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0" y="540000"/>
            <a:ext cx="1671316" cy="1620000"/>
          </a:xfrm>
          <a:prstGeom prst="rect">
            <a:avLst/>
          </a:prstGeom>
        </p:spPr>
      </p:pic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040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Binomial experiment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Consisting of a sequence of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repeated trials</a:t>
                </a:r>
              </a:p>
              <a:p>
                <a:r>
                  <a:rPr lang="en-US" dirty="0" smtClean="0"/>
                  <a:t>Each trial resulting in one of two possible outcomes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(for success)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 smtClean="0"/>
                  <a:t> (for failure)</a:t>
                </a:r>
              </a:p>
              <a:p>
                <a:r>
                  <a:rPr lang="en-US" dirty="0"/>
                  <a:t>Probability of </a:t>
                </a:r>
                <a:r>
                  <a:rPr lang="en-US" dirty="0" smtClean="0"/>
                  <a:t>success (failure) </a:t>
                </a:r>
                <a:r>
                  <a:rPr lang="en-US" dirty="0"/>
                  <a:t>being the same in each trial</a:t>
                </a:r>
              </a:p>
              <a:p>
                <a:pPr lvl="1"/>
                <a:r>
                  <a:rPr lang="en-US" dirty="0"/>
                  <a:t>Denoted by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r>
                      <a:rPr lang="nb-NO" b="0" i="1" dirty="0" smtClean="0">
                        <a:latin typeface="Cambria Math"/>
                      </a:rPr>
                      <m:t>𝑞</m:t>
                    </m:r>
                    <m:r>
                      <a:rPr lang="nb-NO" b="0" i="1" dirty="0" smtClean="0">
                        <a:latin typeface="Cambria Math"/>
                      </a:rPr>
                      <m:t>=1−</m:t>
                    </m:r>
                    <m:r>
                      <a:rPr lang="nb-NO" b="0" i="1" dirty="0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  <a:p>
                <a:r>
                  <a:rPr lang="en-US" dirty="0" smtClean="0"/>
                  <a:t>Trials </a:t>
                </a:r>
                <a:r>
                  <a:rPr lang="en-US" dirty="0"/>
                  <a:t>being independent of each </a:t>
                </a:r>
                <a:r>
                  <a:rPr lang="en-US" dirty="0" smtClean="0"/>
                  <a:t>other</a:t>
                </a:r>
              </a:p>
              <a:p>
                <a:pPr lvl="1"/>
                <a:r>
                  <a:rPr lang="en-US" dirty="0" smtClean="0"/>
                  <a:t>Outcome of one trial not affecting outcome of other trials</a:t>
                </a:r>
                <a:endParaRPr lang="en-US" dirty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 b="-1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5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4</a:t>
            </a:fld>
            <a:endParaRPr 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337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(Aalen et al., 2006)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Childbirth</a:t>
            </a:r>
          </a:p>
          <a:p>
            <a:pPr lvl="1"/>
            <a:r>
              <a:rPr lang="en-US" dirty="0" smtClean="0"/>
              <a:t>Boy or girl</a:t>
            </a:r>
          </a:p>
          <a:p>
            <a:r>
              <a:rPr lang="en-US" dirty="0" smtClean="0"/>
              <a:t>Throw of the die</a:t>
            </a:r>
          </a:p>
          <a:p>
            <a:pPr lvl="1"/>
            <a:r>
              <a:rPr lang="en-US" dirty="0" smtClean="0"/>
              <a:t>A six or not</a:t>
            </a:r>
          </a:p>
          <a:p>
            <a:r>
              <a:rPr lang="en-US" dirty="0" smtClean="0"/>
              <a:t>Treatment with penicillin</a:t>
            </a:r>
          </a:p>
          <a:p>
            <a:pPr lvl="1"/>
            <a:r>
              <a:rPr lang="en-US" dirty="0" smtClean="0"/>
              <a:t>Anaphylactic shock or not</a:t>
            </a:r>
          </a:p>
          <a:p>
            <a:r>
              <a:rPr lang="en-US" dirty="0" smtClean="0"/>
              <a:t>Gallup poll</a:t>
            </a:r>
          </a:p>
          <a:p>
            <a:pPr lvl="1"/>
            <a:r>
              <a:rPr lang="en-US" dirty="0" smtClean="0"/>
              <a:t>Voting for a political party or not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Occurrence of disease</a:t>
            </a:r>
          </a:p>
          <a:p>
            <a:pPr lvl="1"/>
            <a:r>
              <a:rPr lang="en-US" dirty="0" smtClean="0"/>
              <a:t>Suffering from allergies or not</a:t>
            </a:r>
          </a:p>
          <a:p>
            <a:r>
              <a:rPr lang="en-US" dirty="0" smtClean="0"/>
              <a:t>Genetics</a:t>
            </a:r>
          </a:p>
          <a:p>
            <a:pPr lvl="1"/>
            <a:r>
              <a:rPr lang="en-US" dirty="0" smtClean="0"/>
              <a:t>Sickle cell anemia or not</a:t>
            </a:r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5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5</a:t>
            </a:fld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80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Binomial 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Considering a binomial experiment of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trials</a:t>
                </a:r>
              </a:p>
              <a:p>
                <a:pPr lvl="1"/>
                <a:r>
                  <a:rPr lang="en-US" dirty="0" smtClean="0"/>
                  <a:t>Two possible outcomes: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(success) or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 smtClean="0"/>
                  <a:t> (failure)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: number of times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occurres (i.e., number of successes)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𝑝</m:t>
                    </m:r>
                    <m:r>
                      <a:rPr lang="nb-NO" b="0" i="1" smtClean="0">
                        <a:latin typeface="Cambria Math"/>
                      </a:rPr>
                      <m:t>=</m:t>
                    </m:r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dirty="0" smtClean="0"/>
                  <a:t>: probability of success in each trail</a:t>
                </a:r>
              </a:p>
              <a:p>
                <a:r>
                  <a:rPr lang="en-US" dirty="0" smtClean="0"/>
                  <a:t>A hypothetical case of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successes: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𝑆</m:t>
                    </m:r>
                    <m:r>
                      <a:rPr lang="nb-NO" b="0" i="1" smtClean="0">
                        <a:latin typeface="Cambria Math"/>
                      </a:rPr>
                      <m:t> </m:t>
                    </m:r>
                    <m:r>
                      <a:rPr lang="nb-NO" b="0" i="1" smtClean="0">
                        <a:latin typeface="Cambria Math"/>
                      </a:rPr>
                      <m:t>𝐹</m:t>
                    </m:r>
                    <m:r>
                      <a:rPr lang="nb-NO" b="0" i="1" smtClean="0">
                        <a:latin typeface="Cambria Math"/>
                      </a:rPr>
                      <m:t> </m:t>
                    </m:r>
                    <m:r>
                      <a:rPr lang="nb-NO" b="0" i="1" smtClean="0">
                        <a:latin typeface="Cambria Math"/>
                      </a:rPr>
                      <m:t>𝑆</m:t>
                    </m:r>
                    <m:r>
                      <a:rPr lang="nb-NO" b="0" i="1" smtClean="0">
                        <a:latin typeface="Cambria Math"/>
                      </a:rPr>
                      <m:t> </m:t>
                    </m:r>
                    <m:r>
                      <a:rPr lang="nb-NO" b="0" i="1" smtClean="0">
                        <a:latin typeface="Cambria Math"/>
                      </a:rPr>
                      <m:t>𝑆</m:t>
                    </m:r>
                    <m:r>
                      <a:rPr lang="nb-NO" b="0" i="1" smtClean="0">
                        <a:latin typeface="Cambria Math"/>
                      </a:rPr>
                      <m:t> </m:t>
                    </m:r>
                    <m:r>
                      <a:rPr lang="nb-NO" b="0" i="1" smtClean="0">
                        <a:latin typeface="Cambria Math"/>
                      </a:rPr>
                      <m:t>𝐹</m:t>
                    </m:r>
                    <m:r>
                      <a:rPr lang="nb-NO" b="0" i="1" smtClean="0">
                        <a:latin typeface="Cambria Math"/>
                      </a:rPr>
                      <m:t>…</m:t>
                    </m:r>
                    <m:r>
                      <a:rPr lang="nb-NO" b="0" i="1" smtClean="0">
                        <a:latin typeface="Cambria Math"/>
                      </a:rPr>
                      <m:t>𝑆</m:t>
                    </m:r>
                  </m:oMath>
                </a14:m>
                <a:endParaRPr lang="nb-NO" b="0" dirty="0" smtClean="0"/>
              </a:p>
              <a:p>
                <a:pPr lvl="1"/>
                <a:r>
                  <a:rPr lang="en-US" dirty="0" smtClean="0"/>
                  <a:t>Probability of this sequence: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1−</m:t>
                        </m:r>
                        <m:r>
                          <a:rPr lang="nb-NO" b="0" i="1" smtClean="0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nb-NO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nb-NO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1−</m:t>
                        </m:r>
                        <m:r>
                          <a:rPr lang="nb-NO" b="0" i="1" smtClean="0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⋯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p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sup>
                    </m:sSup>
                    <m:r>
                      <a:rPr lang="nb-NO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1−</m:t>
                            </m:r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Number of ways to arrange the order of this sequence: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b="0" i="1" smtClean="0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nb-NO" b="0" i="1" smtClean="0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</m:d>
                  </m:oMath>
                </a14:m>
                <a:r>
                  <a:rPr lang="nb-NO" b="0" dirty="0" smtClean="0"/>
                  <a:t>, where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b="0" i="1" smtClean="0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nb-NO" b="0" i="1" smtClean="0">
                                <a:latin typeface="Cambria Math"/>
                              </a:rPr>
                              <m:t>0</m:t>
                            </m:r>
                          </m:den>
                        </m:f>
                      </m:e>
                    </m:d>
                    <m:r>
                      <a:rPr lang="nb-NO" b="0" i="1" smtClean="0">
                        <a:latin typeface="Cambria Math"/>
                      </a:rPr>
                      <m:t>=1</m:t>
                    </m:r>
                  </m:oMath>
                </a14:m>
                <a:endParaRPr lang="nb-NO" b="0" dirty="0" smtClean="0"/>
              </a:p>
              <a:p>
                <a:r>
                  <a:rPr lang="en-US" dirty="0" smtClean="0"/>
                  <a:t>Probability of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successes: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𝑋</m:t>
                        </m:r>
                        <m:r>
                          <a:rPr lang="nb-NO" b="0" i="1" smtClean="0">
                            <a:latin typeface="Cambria Math"/>
                          </a:rPr>
                          <m:t>=</m:t>
                        </m:r>
                        <m:r>
                          <a:rPr lang="nb-NO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b="0" i="1" smtClean="0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nb-NO" b="0" i="1" smtClean="0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p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sup>
                    </m:sSup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1−</m:t>
                            </m:r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 b="-1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5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6</a:t>
            </a:fld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5166000" y="3960000"/>
            <a:ext cx="216000" cy="43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ktangel 6"/>
          <p:cNvSpPr/>
          <p:nvPr/>
        </p:nvSpPr>
        <p:spPr>
          <a:xfrm>
            <a:off x="6300000" y="3960000"/>
            <a:ext cx="216000" cy="43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ktangel 7"/>
          <p:cNvSpPr/>
          <p:nvPr/>
        </p:nvSpPr>
        <p:spPr>
          <a:xfrm>
            <a:off x="6480000" y="3960000"/>
            <a:ext cx="216000" cy="43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ktangel 8"/>
          <p:cNvSpPr/>
          <p:nvPr/>
        </p:nvSpPr>
        <p:spPr>
          <a:xfrm>
            <a:off x="5364000" y="3960000"/>
            <a:ext cx="972000" cy="43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ktangel 9"/>
          <p:cNvSpPr/>
          <p:nvPr/>
        </p:nvSpPr>
        <p:spPr>
          <a:xfrm>
            <a:off x="6660000" y="3960000"/>
            <a:ext cx="972000" cy="43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ktangel 10"/>
          <p:cNvSpPr/>
          <p:nvPr/>
        </p:nvSpPr>
        <p:spPr>
          <a:xfrm>
            <a:off x="7956000" y="3960000"/>
            <a:ext cx="216000" cy="43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ktangel 11"/>
          <p:cNvSpPr/>
          <p:nvPr/>
        </p:nvSpPr>
        <p:spPr>
          <a:xfrm>
            <a:off x="6228000" y="3528000"/>
            <a:ext cx="288000" cy="39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ktangel 12"/>
          <p:cNvSpPr/>
          <p:nvPr/>
        </p:nvSpPr>
        <p:spPr>
          <a:xfrm>
            <a:off x="6516000" y="3528000"/>
            <a:ext cx="288000" cy="39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ktangel 13"/>
          <p:cNvSpPr/>
          <p:nvPr/>
        </p:nvSpPr>
        <p:spPr>
          <a:xfrm>
            <a:off x="6804000" y="3528000"/>
            <a:ext cx="288000" cy="39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ktangel 14"/>
          <p:cNvSpPr/>
          <p:nvPr/>
        </p:nvSpPr>
        <p:spPr>
          <a:xfrm>
            <a:off x="7092000" y="3528000"/>
            <a:ext cx="288000" cy="39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ktangel 15"/>
          <p:cNvSpPr/>
          <p:nvPr/>
        </p:nvSpPr>
        <p:spPr>
          <a:xfrm>
            <a:off x="7380000" y="3528000"/>
            <a:ext cx="288000" cy="39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ktangel 16"/>
          <p:cNvSpPr/>
          <p:nvPr/>
        </p:nvSpPr>
        <p:spPr>
          <a:xfrm>
            <a:off x="7956000" y="3528000"/>
            <a:ext cx="288000" cy="39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Plassholder for dato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623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Binomial distribution,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Mean (expected value)</a:t>
                </a:r>
              </a:p>
              <a:p>
                <a:pPr lvl="1"/>
                <a:r>
                  <a:rPr lang="en-US" dirty="0"/>
                  <a:t>Expected number of successes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nb-NO">
                        <a:latin typeface="Cambria Math"/>
                      </a:rPr>
                      <m:t>E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nb-NO" i="1">
                        <a:latin typeface="Cambria Math"/>
                      </a:rPr>
                      <m:t>=</m:t>
                    </m:r>
                    <m:r>
                      <a:rPr lang="nb-NO" i="1">
                        <a:latin typeface="Cambria Math"/>
                      </a:rPr>
                      <m:t>𝑛</m:t>
                    </m:r>
                    <m:r>
                      <a:rPr lang="nb-NO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nb-NO" i="1">
                        <a:latin typeface="Cambria Math"/>
                      </a:rPr>
                      <m:t>𝑝</m:t>
                    </m:r>
                  </m:oMath>
                </a14:m>
                <a:endParaRPr lang="en-US" dirty="0"/>
              </a:p>
              <a:p>
                <a:r>
                  <a:rPr lang="en-US" dirty="0"/>
                  <a:t>Variance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nb-NO" b="0" i="0" smtClean="0">
                        <a:latin typeface="Cambria Math"/>
                      </a:rPr>
                      <m:t>Var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nb-NO" i="1">
                        <a:latin typeface="Cambria Math"/>
                      </a:rPr>
                      <m:t>=</m:t>
                    </m:r>
                    <m:r>
                      <a:rPr lang="nb-NO" i="1">
                        <a:latin typeface="Cambria Math"/>
                      </a:rPr>
                      <m:t>𝑛</m:t>
                    </m:r>
                    <m:r>
                      <a:rPr lang="nb-NO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nb-NO" i="1">
                        <a:latin typeface="Cambria Math"/>
                      </a:rPr>
                      <m:t>𝑝</m:t>
                    </m:r>
                    <m:r>
                      <a:rPr lang="nb-NO" i="1" smtClean="0"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nb-NO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nb-NO" i="1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d>
                  </m:oMath>
                </a14:m>
                <a:endParaRPr lang="nb-NO" dirty="0">
                  <a:ea typeface="Cambria Math"/>
                </a:endParaRPr>
              </a:p>
              <a:p>
                <a:r>
                  <a:rPr lang="en-US" dirty="0" smtClean="0"/>
                  <a:t>Skewed distribution when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 is close to 0 or 1</a:t>
                </a:r>
              </a:p>
              <a:p>
                <a:r>
                  <a:rPr lang="en-US" dirty="0" smtClean="0"/>
                  <a:t>More symmetrical distribution for central values of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𝑝</m:t>
                    </m:r>
                  </m:oMath>
                </a14:m>
                <a:endParaRPr lang="nb-NO" b="0" dirty="0" smtClean="0"/>
              </a:p>
              <a:p>
                <a:pPr lvl="1"/>
                <a:r>
                  <a:rPr lang="en-US" dirty="0" smtClean="0"/>
                  <a:t>Perfect symmetry for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𝑝</m:t>
                    </m:r>
                    <m:r>
                      <a:rPr lang="nb-NO" b="0" i="1" smtClean="0">
                        <a:latin typeface="Cambria Math"/>
                      </a:rPr>
                      <m:t>=0.5</m:t>
                    </m:r>
                  </m:oMath>
                </a14:m>
                <a:r>
                  <a:rPr lang="en-US" dirty="0" smtClean="0"/>
                  <a:t> (i.e., success and failure equally likely)</a:t>
                </a:r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 b="-1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5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7</a:t>
            </a:fld>
            <a:endParaRPr 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353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Binomial distribution, cont.</a:t>
            </a:r>
            <a:endParaRPr lang="en-US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225" y="1825625"/>
            <a:ext cx="7321550" cy="3660775"/>
          </a:xfrm>
        </p:spPr>
      </p:pic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5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8</a:t>
            </a:fld>
            <a:endParaRPr lang="nb-NO"/>
          </a:p>
        </p:txBody>
      </p:sp>
      <p:sp>
        <p:nvSpPr>
          <p:cNvPr id="7" name="L-form 6"/>
          <p:cNvSpPr/>
          <p:nvPr/>
        </p:nvSpPr>
        <p:spPr>
          <a:xfrm>
            <a:off x="4860000" y="-612000"/>
            <a:ext cx="2448000" cy="7344000"/>
          </a:xfrm>
          <a:prstGeom prst="corner">
            <a:avLst>
              <a:gd name="adj1" fmla="val 99815"/>
              <a:gd name="adj2" fmla="val 50000"/>
            </a:avLst>
          </a:prstGeom>
          <a:noFill/>
          <a:ln w="25400">
            <a:solidFill>
              <a:srgbClr val="FF0000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ktangel 7"/>
          <p:cNvSpPr/>
          <p:nvPr/>
        </p:nvSpPr>
        <p:spPr>
          <a:xfrm>
            <a:off x="4860000" y="3060000"/>
            <a:ext cx="2448000" cy="122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L-form 2"/>
          <p:cNvSpPr/>
          <p:nvPr/>
        </p:nvSpPr>
        <p:spPr>
          <a:xfrm>
            <a:off x="4860000" y="612000"/>
            <a:ext cx="2448000" cy="7344000"/>
          </a:xfrm>
          <a:prstGeom prst="corner">
            <a:avLst>
              <a:gd name="adj1" fmla="val 99908"/>
              <a:gd name="adj2" fmla="val 50000"/>
            </a:avLst>
          </a:prstGeom>
          <a:noFill/>
          <a:ln w="25400">
            <a:solidFill>
              <a:srgbClr val="FF0000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157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Flipping a coin 10 times (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𝑛</m:t>
                    </m:r>
                    <m:r>
                      <a:rPr lang="nb-NO" b="0" i="1" smtClean="0">
                        <a:latin typeface="Cambria Math"/>
                      </a:rPr>
                      <m:t>=10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Two </a:t>
                </a:r>
                <a:r>
                  <a:rPr lang="en-US" dirty="0"/>
                  <a:t>possible outcomes of each trial: head and tail</a:t>
                </a:r>
              </a:p>
              <a:p>
                <a:pPr lvl="1"/>
                <a:r>
                  <a:rPr lang="en-US" dirty="0"/>
                  <a:t>Probability of head in each trial: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𝑝</m:t>
                    </m:r>
                    <m:r>
                      <a:rPr lang="nb-NO" i="1">
                        <a:latin typeface="Cambria Math"/>
                      </a:rPr>
                      <m:t>=0.5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/>
                  <a:t>: number of heads</a:t>
                </a:r>
                <a:endParaRPr lang="en-US" dirty="0" smtClean="0"/>
              </a:p>
              <a:p>
                <a:r>
                  <a:rPr lang="en-US" dirty="0" smtClean="0"/>
                  <a:t>Probability of at least nine heads?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𝑋</m:t>
                        </m:r>
                        <m:r>
                          <a:rPr lang="nb-NO" b="0" i="1" smtClean="0">
                            <a:latin typeface="Cambria Math"/>
                          </a:rPr>
                          <m:t>=9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b="0" i="1" smtClean="0">
                                <a:latin typeface="Cambria Math"/>
                              </a:rPr>
                              <m:t>10</m:t>
                            </m:r>
                          </m:num>
                          <m:den>
                            <m:r>
                              <a:rPr lang="nb-NO" b="0" i="1" smtClean="0">
                                <a:latin typeface="Cambria Math"/>
                              </a:rPr>
                              <m:t>9</m:t>
                            </m:r>
                          </m:den>
                        </m:f>
                      </m:e>
                    </m:d>
                    <m:r>
                      <a:rPr lang="nb-NO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0.5</m:t>
                        </m:r>
                      </m:e>
                      <m:sup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9</m:t>
                        </m:r>
                      </m:sup>
                    </m:sSup>
                    <m:r>
                      <a:rPr lang="nb-NO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1−0.5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10−9</m:t>
                        </m:r>
                      </m:sup>
                    </m:sSup>
                    <m:r>
                      <a:rPr lang="nb-NO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i="1">
                                <a:latin typeface="Cambria Math"/>
                              </a:rPr>
                              <m:t>10</m:t>
                            </m:r>
                          </m:num>
                          <m:den>
                            <m:r>
                              <a:rPr lang="nb-NO" i="1">
                                <a:latin typeface="Cambria Math"/>
                              </a:rPr>
                              <m:t>9</m:t>
                            </m:r>
                          </m:den>
                        </m:f>
                      </m:e>
                    </m:d>
                    <m:r>
                      <a:rPr lang="nb-NO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0.5</m:t>
                        </m:r>
                      </m:e>
                      <m:sup>
                        <m:r>
                          <a:rPr lang="nb-NO" i="1">
                            <a:latin typeface="Cambria Math"/>
                            <a:ea typeface="Cambria Math"/>
                          </a:rPr>
                          <m:t>9</m:t>
                        </m:r>
                      </m:sup>
                    </m:sSup>
                    <m:r>
                      <a:rPr lang="nb-NO" i="1">
                        <a:latin typeface="Cambria Math"/>
                        <a:ea typeface="Cambria Math"/>
                      </a:rPr>
                      <m:t>×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0.5=1.0%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/>
                          </a:rPr>
                          <m:t>𝑋</m:t>
                        </m:r>
                        <m:r>
                          <a:rPr lang="nb-NO" i="1">
                            <a:latin typeface="Cambria Math"/>
                          </a:rPr>
                          <m:t>=10</m:t>
                        </m:r>
                      </m:e>
                    </m:d>
                    <m:r>
                      <a:rPr lang="nb-NO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i="1">
                                <a:latin typeface="Cambria Math"/>
                              </a:rPr>
                              <m:t>10</m:t>
                            </m:r>
                          </m:num>
                          <m:den>
                            <m:r>
                              <a:rPr lang="nb-NO" b="0" i="1" smtClean="0">
                                <a:latin typeface="Cambria Math"/>
                              </a:rPr>
                              <m:t>10</m:t>
                            </m:r>
                          </m:den>
                        </m:f>
                      </m:e>
                    </m:d>
                    <m:r>
                      <a:rPr lang="nb-NO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0.5</m:t>
                        </m:r>
                      </m:e>
                      <m:sup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sup>
                    </m:sSup>
                    <m:r>
                      <a:rPr lang="nb-NO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b-NO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nb-NO" i="1">
                                <a:latin typeface="Cambria Math"/>
                                <a:ea typeface="Cambria Math"/>
                              </a:rPr>
                              <m:t>1−0.5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10−10</m:t>
                        </m:r>
                      </m:sup>
                    </m:sSup>
                    <m:r>
                      <a:rPr lang="nb-NO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0.5</m:t>
                        </m:r>
                      </m:e>
                      <m:sup>
                        <m:r>
                          <a:rPr lang="nb-NO" i="1">
                            <a:latin typeface="Cambria Math"/>
                            <a:ea typeface="Cambria Math"/>
                          </a:rPr>
                          <m:t>10</m:t>
                        </m:r>
                      </m:sup>
                    </m:sSup>
                    <m:r>
                      <a:rPr lang="nb-NO" i="1">
                        <a:latin typeface="Cambria Math"/>
                        <a:ea typeface="Cambria Math"/>
                      </a:rPr>
                      <m:t>=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0.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1%</m:t>
                    </m:r>
                  </m:oMath>
                </a14:m>
                <a:endParaRPr lang="nb-NO" dirty="0"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nb-NO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/>
                          </a:rPr>
                          <m:t>𝑋</m:t>
                        </m:r>
                        <m:r>
                          <a:rPr lang="nb-NO" i="1" smtClean="0">
                            <a:latin typeface="Cambria Math"/>
                            <a:ea typeface="Cambria Math"/>
                          </a:rPr>
                          <m:t>≥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9</m:t>
                        </m:r>
                      </m:e>
                    </m:d>
                    <m:r>
                      <a:rPr lang="nb-NO" i="1">
                        <a:latin typeface="Cambria Math"/>
                      </a:rPr>
                      <m:t>=</m:t>
                    </m:r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𝑋</m:t>
                        </m:r>
                        <m:r>
                          <a:rPr lang="nb-NO" b="0" i="1" smtClean="0">
                            <a:latin typeface="Cambria Math"/>
                          </a:rPr>
                          <m:t>=9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+</m:t>
                    </m:r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𝑋</m:t>
                        </m:r>
                        <m:r>
                          <a:rPr lang="nb-NO" b="0" i="1" smtClean="0">
                            <a:latin typeface="Cambria Math"/>
                          </a:rPr>
                          <m:t>=10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=1.1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%</m:t>
                    </m:r>
                  </m:oMath>
                </a14:m>
                <a:endParaRPr lang="nb-NO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5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9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05" y="900000"/>
            <a:ext cx="1580140" cy="1440000"/>
          </a:xfrm>
          <a:prstGeom prst="rect">
            <a:avLst/>
          </a:prstGeom>
        </p:spPr>
      </p:pic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960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US - Overordnet – E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5400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b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US - Overordnet – ENG" id="{44D42A80-F62D-4E34-9289-0887D229E6EA}" vid="{F6CE70A2-DB41-43F6-942C-BCA637D97F5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OUS - Overordnet – ENG</Template>
  <TotalTime>12539</TotalTime>
  <Words>2494</Words>
  <Application>Microsoft Office PowerPoint</Application>
  <PresentationFormat>Widescreen</PresentationFormat>
  <Paragraphs>237</Paragraphs>
  <Slides>21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25" baseType="lpstr">
      <vt:lpstr>Arial</vt:lpstr>
      <vt:lpstr>Calibri</vt:lpstr>
      <vt:lpstr>Cambria Math</vt:lpstr>
      <vt:lpstr>OUS - Overordnet – ENG</vt:lpstr>
      <vt:lpstr>The Binomial Distribution</vt:lpstr>
      <vt:lpstr>Count variable</vt:lpstr>
      <vt:lpstr>Example</vt:lpstr>
      <vt:lpstr>Binomial experiment</vt:lpstr>
      <vt:lpstr>Examples (Aalen et al., 2006)</vt:lpstr>
      <vt:lpstr>Binomial distribution</vt:lpstr>
      <vt:lpstr>Binomial distribution, cont.</vt:lpstr>
      <vt:lpstr>Binomial distribution, cont.</vt:lpstr>
      <vt:lpstr>Example</vt:lpstr>
      <vt:lpstr>Hypothesis testing</vt:lpstr>
      <vt:lpstr>Hypothesis testing, cont.</vt:lpstr>
      <vt:lpstr>Hypothesis testing, cont.</vt:lpstr>
      <vt:lpstr>Hypothesis testing, cont.</vt:lpstr>
      <vt:lpstr>Migraine (Aalen et al., 2006)</vt:lpstr>
      <vt:lpstr>Migraine (Aalen et al., 2006), cont.</vt:lpstr>
      <vt:lpstr>Migraine (Aalen et al., 2006), cont.</vt:lpstr>
      <vt:lpstr>Migraine (Aalen et al., 2006), cont.</vt:lpstr>
      <vt:lpstr>Cot death (Aalen et al., 2006)</vt:lpstr>
      <vt:lpstr>Cot death (Aalen et al., 2006), cont.</vt:lpstr>
      <vt:lpstr>Cot death (Aalen et al., 2006), cont.</vt:lpstr>
      <vt:lpstr>References</vt:lpstr>
    </vt:vector>
  </TitlesOfParts>
  <Company>Oslo universitetssykehus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Nina Gunnes</dc:creator>
  <cp:lastModifiedBy>Nina Gunnes</cp:lastModifiedBy>
  <cp:revision>2126</cp:revision>
  <cp:lastPrinted>2019-10-16T08:27:25Z</cp:lastPrinted>
  <dcterms:created xsi:type="dcterms:W3CDTF">2019-06-26T08:58:56Z</dcterms:created>
  <dcterms:modified xsi:type="dcterms:W3CDTF">2021-10-27T08:30:05Z</dcterms:modified>
</cp:coreProperties>
</file>